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416" r:id="rId2"/>
    <p:sldId id="2417" r:id="rId3"/>
    <p:sldId id="2424" r:id="rId4"/>
    <p:sldId id="2422" r:id="rId5"/>
    <p:sldId id="2423" r:id="rId6"/>
    <p:sldId id="2428" r:id="rId7"/>
    <p:sldId id="2429" r:id="rId8"/>
    <p:sldId id="2425" r:id="rId9"/>
    <p:sldId id="2426" r:id="rId10"/>
    <p:sldId id="2432" r:id="rId11"/>
    <p:sldId id="2430" r:id="rId12"/>
    <p:sldId id="2427" r:id="rId13"/>
    <p:sldId id="2433" r:id="rId14"/>
    <p:sldId id="2434" r:id="rId15"/>
    <p:sldId id="2438" r:id="rId16"/>
    <p:sldId id="2435" r:id="rId17"/>
    <p:sldId id="2437" r:id="rId18"/>
    <p:sldId id="2439" r:id="rId19"/>
    <p:sldId id="243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图像处理" id="{7BEACC4C-D541-4C8F-9D9C-4D20C61AC5D0}">
          <p14:sldIdLst>
            <p14:sldId id="2416"/>
            <p14:sldId id="2417"/>
            <p14:sldId id="2424"/>
            <p14:sldId id="2422"/>
            <p14:sldId id="2423"/>
            <p14:sldId id="2428"/>
            <p14:sldId id="2429"/>
            <p14:sldId id="2425"/>
            <p14:sldId id="2426"/>
            <p14:sldId id="2432"/>
            <p14:sldId id="2430"/>
            <p14:sldId id="2427"/>
            <p14:sldId id="2433"/>
            <p14:sldId id="2434"/>
            <p14:sldId id="2438"/>
            <p14:sldId id="2435"/>
            <p14:sldId id="2437"/>
            <p14:sldId id="2439"/>
            <p14:sldId id="24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FB45A-0832-4443-92A0-C40D9F2642C1}" type="datetimeFigureOut">
              <a:rPr lang="zh-CN" altLang="en-US" smtClean="0"/>
              <a:t>2021/12/25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18B00-E9A7-479F-8089-821363E54CC5}" type="slidenum">
              <a:rPr lang="zh-CN" altLang="en-US" smtClean="0"/>
              <a:t>‹#›</a:t>
            </a:fld>
            <a:endParaRPr lang="zh-CN" altLang="en-US"/>
          </a:p>
        </p:txBody>
      </p:sp>
    </p:spTree>
    <p:extLst>
      <p:ext uri="{BB962C8B-B14F-4D97-AF65-F5344CB8AC3E}">
        <p14:creationId xmlns:p14="http://schemas.microsoft.com/office/powerpoint/2010/main" val="1023191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3</a:t>
            </a:fld>
            <a:endParaRPr lang="zh-CN" altLang="en-US"/>
          </a:p>
        </p:txBody>
      </p:sp>
    </p:spTree>
    <p:extLst>
      <p:ext uri="{BB962C8B-B14F-4D97-AF65-F5344CB8AC3E}">
        <p14:creationId xmlns:p14="http://schemas.microsoft.com/office/powerpoint/2010/main" val="567048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4</a:t>
            </a:fld>
            <a:endParaRPr lang="zh-CN" altLang="en-US"/>
          </a:p>
        </p:txBody>
      </p:sp>
    </p:spTree>
    <p:extLst>
      <p:ext uri="{BB962C8B-B14F-4D97-AF65-F5344CB8AC3E}">
        <p14:creationId xmlns:p14="http://schemas.microsoft.com/office/powerpoint/2010/main" val="257574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5</a:t>
            </a:fld>
            <a:endParaRPr lang="zh-CN" altLang="en-US"/>
          </a:p>
        </p:txBody>
      </p:sp>
    </p:spTree>
    <p:extLst>
      <p:ext uri="{BB962C8B-B14F-4D97-AF65-F5344CB8AC3E}">
        <p14:creationId xmlns:p14="http://schemas.microsoft.com/office/powerpoint/2010/main" val="231764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6</a:t>
            </a:fld>
            <a:endParaRPr lang="zh-CN" altLang="en-US"/>
          </a:p>
        </p:txBody>
      </p:sp>
    </p:spTree>
    <p:extLst>
      <p:ext uri="{BB962C8B-B14F-4D97-AF65-F5344CB8AC3E}">
        <p14:creationId xmlns:p14="http://schemas.microsoft.com/office/powerpoint/2010/main" val="92083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7</a:t>
            </a:fld>
            <a:endParaRPr lang="zh-CN" altLang="en-US"/>
          </a:p>
        </p:txBody>
      </p:sp>
    </p:spTree>
    <p:extLst>
      <p:ext uri="{BB962C8B-B14F-4D97-AF65-F5344CB8AC3E}">
        <p14:creationId xmlns:p14="http://schemas.microsoft.com/office/powerpoint/2010/main" val="2714385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718B00-E9A7-479F-8089-821363E54CC5}" type="slidenum">
              <a:rPr lang="zh-CN" altLang="en-US" smtClean="0"/>
              <a:t>8</a:t>
            </a:fld>
            <a:endParaRPr lang="zh-CN" altLang="en-US"/>
          </a:p>
        </p:txBody>
      </p:sp>
    </p:spTree>
    <p:extLst>
      <p:ext uri="{BB962C8B-B14F-4D97-AF65-F5344CB8AC3E}">
        <p14:creationId xmlns:p14="http://schemas.microsoft.com/office/powerpoint/2010/main" val="3535906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14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719355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51584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462107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3689391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65875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57410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9187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0191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716047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0534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689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44254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1709561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6085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3752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378147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23.jpeg"/><Relationship Id="rId4" Type="http://schemas.openxmlformats.org/officeDocument/2006/relationships/image" Target="../media/image22.w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rive.google.com/file/d/1dGeMurWfPpnK1q8P-JflWkrjVx74ijDJ/view?usp=sharing"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2.web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EB94419-12AD-4BBA-8B56-48D2BD1FA313}"/>
              </a:ext>
            </a:extLst>
          </p:cNvPr>
          <p:cNvSpPr>
            <a:spLocks noGrp="1"/>
          </p:cNvSpPr>
          <p:nvPr>
            <p:ph type="title"/>
          </p:nvPr>
        </p:nvSpPr>
        <p:spPr>
          <a:xfrm>
            <a:off x="1069560" y="1674781"/>
            <a:ext cx="10052879" cy="2670798"/>
          </a:xfrm>
        </p:spPr>
        <p:txBody>
          <a:bodyPr/>
          <a:lstStyle/>
          <a:p>
            <a:r>
              <a:rPr lang="zh-CN" altLang="en-US" sz="6000" dirty="0"/>
              <a:t>数字图像处理大作业</a:t>
            </a:r>
            <a:br>
              <a:rPr lang="zh-CN" altLang="en-US" dirty="0"/>
            </a:br>
            <a:r>
              <a:rPr lang="zh-CN" altLang="en-US" dirty="0"/>
              <a:t>运动员行为识别</a:t>
            </a:r>
            <a:br>
              <a:rPr lang="zh-CN" altLang="en-US" dirty="0"/>
            </a:br>
            <a:endParaRPr lang="zh-CN" altLang="en-US" dirty="0"/>
          </a:p>
        </p:txBody>
      </p:sp>
      <p:sp>
        <p:nvSpPr>
          <p:cNvPr id="8" name="内容占位符 7">
            <a:extLst>
              <a:ext uri="{FF2B5EF4-FFF2-40B4-BE49-F238E27FC236}">
                <a16:creationId xmlns:a16="http://schemas.microsoft.com/office/drawing/2014/main" id="{7157291F-E82F-4057-A24A-E57793FCA624}"/>
              </a:ext>
            </a:extLst>
          </p:cNvPr>
          <p:cNvSpPr>
            <a:spLocks noGrp="1"/>
          </p:cNvSpPr>
          <p:nvPr>
            <p:ph sz="quarter" idx="10"/>
          </p:nvPr>
        </p:nvSpPr>
        <p:spPr>
          <a:xfrm>
            <a:off x="7472027" y="5067715"/>
            <a:ext cx="2903311" cy="454025"/>
          </a:xfrm>
        </p:spPr>
        <p:txBody>
          <a:bodyPr/>
          <a:lstStyle/>
          <a:p>
            <a:r>
              <a:rPr lang="en-US" altLang="zh-CN" dirty="0"/>
              <a:t>2021</a:t>
            </a:r>
            <a:r>
              <a:rPr lang="zh-CN" altLang="en-US" dirty="0"/>
              <a:t>年</a:t>
            </a:r>
            <a:r>
              <a:rPr lang="en-US" altLang="zh-CN" dirty="0"/>
              <a:t>12</a:t>
            </a:r>
            <a:r>
              <a:rPr lang="zh-CN" altLang="en-US" dirty="0"/>
              <a:t>月</a:t>
            </a:r>
          </a:p>
        </p:txBody>
      </p:sp>
      <p:sp>
        <p:nvSpPr>
          <p:cNvPr id="9" name="文本占位符 8">
            <a:extLst>
              <a:ext uri="{FF2B5EF4-FFF2-40B4-BE49-F238E27FC236}">
                <a16:creationId xmlns:a16="http://schemas.microsoft.com/office/drawing/2014/main" id="{CA067525-253D-4FE2-BB97-9A88B6096CC2}"/>
              </a:ext>
            </a:extLst>
          </p:cNvPr>
          <p:cNvSpPr>
            <a:spLocks noGrp="1"/>
          </p:cNvSpPr>
          <p:nvPr>
            <p:ph type="body" sz="quarter" idx="11"/>
          </p:nvPr>
        </p:nvSpPr>
        <p:spPr>
          <a:xfrm>
            <a:off x="7651473" y="4407403"/>
            <a:ext cx="2395330" cy="598488"/>
          </a:xfrm>
        </p:spPr>
        <p:txBody>
          <a:bodyPr/>
          <a:lstStyle/>
          <a:p>
            <a:r>
              <a:rPr lang="zh-CN" altLang="en-US" sz="2400" dirty="0"/>
              <a:t>陆徐东 方天宬</a:t>
            </a:r>
          </a:p>
        </p:txBody>
      </p:sp>
    </p:spTree>
    <p:extLst>
      <p:ext uri="{BB962C8B-B14F-4D97-AF65-F5344CB8AC3E}">
        <p14:creationId xmlns:p14="http://schemas.microsoft.com/office/powerpoint/2010/main" val="17685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86A37C-7655-4A28-ACCC-43A412E48689}"/>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B13DCE57-69E2-442B-9858-D401C8C803E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8A802FF-C3FA-43C4-A6A5-1D0B49F89E80}"/>
              </a:ext>
            </a:extLst>
          </p:cNvPr>
          <p:cNvSpPr>
            <a:spLocks noGrp="1"/>
          </p:cNvSpPr>
          <p:nvPr>
            <p:ph type="body" sz="quarter" idx="13"/>
          </p:nvPr>
        </p:nvSpPr>
        <p:spPr/>
        <p:txBody>
          <a:bodyPr/>
          <a:lstStyle/>
          <a:p>
            <a:endParaRPr lang="zh-CN" altLang="en-US"/>
          </a:p>
        </p:txBody>
      </p:sp>
      <p:sp>
        <p:nvSpPr>
          <p:cNvPr id="26" name="文本框 25">
            <a:extLst>
              <a:ext uri="{FF2B5EF4-FFF2-40B4-BE49-F238E27FC236}">
                <a16:creationId xmlns:a16="http://schemas.microsoft.com/office/drawing/2014/main" id="{2121FA12-ED67-4426-A77F-27CB81BF39FB}"/>
              </a:ext>
            </a:extLst>
          </p:cNvPr>
          <p:cNvSpPr txBox="1"/>
          <p:nvPr/>
        </p:nvSpPr>
        <p:spPr>
          <a:xfrm>
            <a:off x="683135" y="934746"/>
            <a:ext cx="424667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Sportified Transformation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0C582E0D-A490-43F0-B725-F93F545D84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351" y="1826232"/>
            <a:ext cx="5136226" cy="3849578"/>
          </a:xfrm>
          <a:prstGeom prst="rect">
            <a:avLst/>
          </a:prstGeom>
          <a:ln>
            <a:noFill/>
          </a:ln>
          <a:effectLst>
            <a:softEdge rad="112500"/>
          </a:effectLst>
        </p:spPr>
      </p:pic>
      <p:pic>
        <p:nvPicPr>
          <p:cNvPr id="28" name="图片 27">
            <a:extLst>
              <a:ext uri="{FF2B5EF4-FFF2-40B4-BE49-F238E27FC236}">
                <a16:creationId xmlns:a16="http://schemas.microsoft.com/office/drawing/2014/main" id="{BF7C70DC-ABBC-430E-8FE2-D7D3CA8D2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737" y="2494342"/>
            <a:ext cx="3708954" cy="2781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文本框 29">
            <a:extLst>
              <a:ext uri="{FF2B5EF4-FFF2-40B4-BE49-F238E27FC236}">
                <a16:creationId xmlns:a16="http://schemas.microsoft.com/office/drawing/2014/main" id="{BB79FACB-7AAE-4D2C-9FBC-79B248749F3A}"/>
              </a:ext>
            </a:extLst>
          </p:cNvPr>
          <p:cNvSpPr txBox="1"/>
          <p:nvPr/>
        </p:nvSpPr>
        <p:spPr>
          <a:xfrm>
            <a:off x="2187257" y="1969228"/>
            <a:ext cx="295465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Network Transformation</a:t>
            </a:r>
            <a:endParaRPr kumimoji="0" lang="zh-CN" altLang="en-US" sz="20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46BEE421-1414-48F2-8840-C9644E46FCFF}"/>
              </a:ext>
            </a:extLst>
          </p:cNvPr>
          <p:cNvSpPr txBox="1"/>
          <p:nvPr/>
        </p:nvSpPr>
        <p:spPr>
          <a:xfrm>
            <a:off x="7168886" y="1969228"/>
            <a:ext cx="282481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Human Transformation</a:t>
            </a:r>
            <a:endParaRPr kumimoji="0" lang="zh-CN" altLang="en-US" sz="20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492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86A37C-7655-4A28-ACCC-43A412E48689}"/>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B13DCE57-69E2-442B-9858-D401C8C803E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8A802FF-C3FA-43C4-A6A5-1D0B49F89E80}"/>
              </a:ext>
            </a:extLst>
          </p:cNvPr>
          <p:cNvSpPr>
            <a:spLocks noGrp="1"/>
          </p:cNvSpPr>
          <p:nvPr>
            <p:ph type="body" sz="quarter" idx="13"/>
          </p:nvPr>
        </p:nvSpPr>
        <p:spPr/>
        <p:txBody>
          <a:bodyPr/>
          <a:lstStyle/>
          <a:p>
            <a:endParaRPr lang="zh-CN" altLang="en-US"/>
          </a:p>
        </p:txBody>
      </p:sp>
      <p:sp>
        <p:nvSpPr>
          <p:cNvPr id="26" name="文本框 25">
            <a:extLst>
              <a:ext uri="{FF2B5EF4-FFF2-40B4-BE49-F238E27FC236}">
                <a16:creationId xmlns:a16="http://schemas.microsoft.com/office/drawing/2014/main" id="{2121FA12-ED67-4426-A77F-27CB81BF39FB}"/>
              </a:ext>
            </a:extLst>
          </p:cNvPr>
          <p:cNvSpPr txBox="1"/>
          <p:nvPr/>
        </p:nvSpPr>
        <p:spPr>
          <a:xfrm>
            <a:off x="683135" y="934746"/>
            <a:ext cx="348685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Clustering Algorithm</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Rectangle 2">
            <a:extLst>
              <a:ext uri="{FF2B5EF4-FFF2-40B4-BE49-F238E27FC236}">
                <a16:creationId xmlns:a16="http://schemas.microsoft.com/office/drawing/2014/main" id="{A34C5CBE-6D12-4D18-8722-EC1807DBA53F}"/>
              </a:ext>
            </a:extLst>
          </p:cNvPr>
          <p:cNvSpPr>
            <a:spLocks noChangeArrowheads="1"/>
          </p:cNvSpPr>
          <p:nvPr/>
        </p:nvSpPr>
        <p:spPr bwMode="auto">
          <a:xfrm>
            <a:off x="319056" y="1893429"/>
            <a:ext cx="143650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7" name="对象 26">
            <a:extLst>
              <a:ext uri="{FF2B5EF4-FFF2-40B4-BE49-F238E27FC236}">
                <a16:creationId xmlns:a16="http://schemas.microsoft.com/office/drawing/2014/main" id="{EC480CF8-65FB-433A-AC97-9DCD603BAAED}"/>
              </a:ext>
            </a:extLst>
          </p:cNvPr>
          <p:cNvGraphicFramePr>
            <a:graphicFrameLocks noChangeAspect="1"/>
          </p:cNvGraphicFramePr>
          <p:nvPr>
            <p:extLst>
              <p:ext uri="{D42A27DB-BD31-4B8C-83A1-F6EECF244321}">
                <p14:modId xmlns:p14="http://schemas.microsoft.com/office/powerpoint/2010/main" val="1178340411"/>
              </p:ext>
            </p:extLst>
          </p:nvPr>
        </p:nvGraphicFramePr>
        <p:xfrm>
          <a:off x="731530" y="1530651"/>
          <a:ext cx="10569261" cy="4804210"/>
        </p:xfrm>
        <a:graphic>
          <a:graphicData uri="http://schemas.openxmlformats.org/presentationml/2006/ole">
            <mc:AlternateContent xmlns:mc="http://schemas.openxmlformats.org/markup-compatibility/2006">
              <mc:Choice xmlns:v="urn:schemas-microsoft-com:vml" Requires="v">
                <p:oleObj spid="_x0000_s7299" name="Formula" r:id="rId3" imgW="5603240" imgH="2547620" progId="Equation.Ribbit">
                  <p:embed/>
                </p:oleObj>
              </mc:Choice>
              <mc:Fallback>
                <p:oleObj name="Formula" r:id="rId3" imgW="5603240" imgH="2547620" progId="Equation.Ribbit">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30" y="1530651"/>
                        <a:ext cx="10569261" cy="4804210"/>
                      </a:xfrm>
                      <a:prstGeom prst="rect">
                        <a:avLst/>
                      </a:prstGeom>
                      <a:noFill/>
                    </p:spPr>
                  </p:pic>
                </p:oleObj>
              </mc:Fallback>
            </mc:AlternateContent>
          </a:graphicData>
        </a:graphic>
      </p:graphicFrame>
      <p:pic>
        <p:nvPicPr>
          <p:cNvPr id="7192" name="Picture 24" descr="2 and Group Images, Stock Photos &amp;amp; Vectors | Shutterstock">
            <a:extLst>
              <a:ext uri="{FF2B5EF4-FFF2-40B4-BE49-F238E27FC236}">
                <a16:creationId xmlns:a16="http://schemas.microsoft.com/office/drawing/2014/main" id="{C500CE31-C005-4B50-967D-05B24E4FF1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861" b="8804"/>
          <a:stretch/>
        </p:blipFill>
        <p:spPr bwMode="auto">
          <a:xfrm>
            <a:off x="9303647" y="4292047"/>
            <a:ext cx="2096535" cy="15720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76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86A37C-7655-4A28-ACCC-43A412E48689}"/>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B13DCE57-69E2-442B-9858-D401C8C803E1}"/>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58A802FF-C3FA-43C4-A6A5-1D0B49F89E80}"/>
              </a:ext>
            </a:extLst>
          </p:cNvPr>
          <p:cNvSpPr>
            <a:spLocks noGrp="1"/>
          </p:cNvSpPr>
          <p:nvPr>
            <p:ph type="body" sz="quarter" idx="13"/>
          </p:nvPr>
        </p:nvSpPr>
        <p:spPr/>
        <p:txBody>
          <a:bodyPr/>
          <a:lstStyle/>
          <a:p>
            <a:endParaRPr lang="zh-CN" altLang="en-US"/>
          </a:p>
        </p:txBody>
      </p:sp>
      <p:pic>
        <p:nvPicPr>
          <p:cNvPr id="26" name="图片 25" descr="2021-12-05 11-03-16 的屏幕截图">
            <a:extLst>
              <a:ext uri="{FF2B5EF4-FFF2-40B4-BE49-F238E27FC236}">
                <a16:creationId xmlns:a16="http://schemas.microsoft.com/office/drawing/2014/main" id="{96A0B02F-0867-4C2E-91C8-5F975FFB5008}"/>
              </a:ext>
            </a:extLst>
          </p:cNvPr>
          <p:cNvPicPr>
            <a:picLocks noChangeAspect="1"/>
          </p:cNvPicPr>
          <p:nvPr/>
        </p:nvPicPr>
        <p:blipFill>
          <a:blip r:embed="rId2"/>
          <a:stretch>
            <a:fillRect/>
          </a:stretch>
        </p:blipFill>
        <p:spPr>
          <a:xfrm>
            <a:off x="1284452" y="1586185"/>
            <a:ext cx="10652787" cy="3685630"/>
          </a:xfrm>
          <a:prstGeom prst="rect">
            <a:avLst/>
          </a:prstGeom>
          <a:ln>
            <a:noFill/>
          </a:ln>
          <a:effectLst>
            <a:softEdge rad="112500"/>
          </a:effectLst>
        </p:spPr>
      </p:pic>
      <p:sp>
        <p:nvSpPr>
          <p:cNvPr id="27" name="文本框 26">
            <a:extLst>
              <a:ext uri="{FF2B5EF4-FFF2-40B4-BE49-F238E27FC236}">
                <a16:creationId xmlns:a16="http://schemas.microsoft.com/office/drawing/2014/main" id="{E45618EF-F4B6-4550-91AA-EF99B2629C4E}"/>
              </a:ext>
            </a:extLst>
          </p:cNvPr>
          <p:cNvSpPr txBox="1"/>
          <p:nvPr/>
        </p:nvSpPr>
        <p:spPr>
          <a:xfrm>
            <a:off x="683135" y="934746"/>
            <a:ext cx="218842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GUI Pipeline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146" name="Picture 2" descr="Institutional Repositories: A World of Open Knowledge, Just a Click Away">
            <a:extLst>
              <a:ext uri="{FF2B5EF4-FFF2-40B4-BE49-F238E27FC236}">
                <a16:creationId xmlns:a16="http://schemas.microsoft.com/office/drawing/2014/main" id="{7D2F4473-D3D9-4A10-A305-E8BB73467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91" y="4077963"/>
            <a:ext cx="1688339" cy="16883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79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8AF045-9311-4131-B860-F3A919D30758}"/>
              </a:ext>
            </a:extLst>
          </p:cNvPr>
          <p:cNvSpPr>
            <a:spLocks noGrp="1"/>
          </p:cNvSpPr>
          <p:nvPr>
            <p:ph type="body" sz="quarter" idx="11"/>
          </p:nvPr>
        </p:nvSpPr>
        <p:spPr/>
        <p:txBody>
          <a:bodyPr/>
          <a:lstStyle/>
          <a:p>
            <a:r>
              <a:rPr lang="zh-CN" altLang="en-US" dirty="0"/>
              <a:t>用户界面开发</a:t>
            </a:r>
          </a:p>
        </p:txBody>
      </p:sp>
      <p:sp>
        <p:nvSpPr>
          <p:cNvPr id="3" name="文本占位符 2">
            <a:extLst>
              <a:ext uri="{FF2B5EF4-FFF2-40B4-BE49-F238E27FC236}">
                <a16:creationId xmlns:a16="http://schemas.microsoft.com/office/drawing/2014/main" id="{99106995-5D9E-42CA-8BB7-EB83B8DE8CCE}"/>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2E3F8811-8BD4-4D36-A21B-AA82952447C9}"/>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9C567259-BD78-4F8F-B20D-5E665C9E6343}"/>
              </a:ext>
            </a:extLst>
          </p:cNvPr>
          <p:cNvSpPr>
            <a:spLocks noGrp="1"/>
          </p:cNvSpPr>
          <p:nvPr>
            <p:ph type="body" sz="quarter" idx="14"/>
          </p:nvPr>
        </p:nvSpPr>
        <p:spPr/>
        <p:txBody>
          <a:bodyPr/>
          <a:lstStyle/>
          <a:p>
            <a:r>
              <a:rPr lang="zh-CN" altLang="en-US" dirty="0"/>
              <a:t>基于</a:t>
            </a:r>
            <a:r>
              <a:rPr lang="en-US" altLang="zh-CN" dirty="0">
                <a:latin typeface="Times New Roman" panose="02020603050405020304" pitchFamily="18" charset="0"/>
                <a:cs typeface="Times New Roman" panose="02020603050405020304" pitchFamily="18" charset="0"/>
              </a:rPr>
              <a:t>TCP</a:t>
            </a:r>
            <a:r>
              <a:rPr lang="zh-CN" altLang="en-US" dirty="0"/>
              <a:t>的应用层文件传输协议</a:t>
            </a:r>
            <a:endParaRPr lang="en-US" altLang="zh-CN" dirty="0"/>
          </a:p>
          <a:p>
            <a:pPr lvl="1"/>
            <a:r>
              <a:rPr lang="en-US" altLang="zh-CN" dirty="0"/>
              <a:t>1. </a:t>
            </a:r>
            <a:r>
              <a:rPr lang="zh-CN" altLang="en-US" dirty="0"/>
              <a:t>在</a:t>
            </a:r>
            <a:r>
              <a:rPr lang="en-US" altLang="zh-CN" dirty="0">
                <a:latin typeface="Times New Roman" panose="02020603050405020304" pitchFamily="18" charset="0"/>
                <a:cs typeface="Times New Roman" panose="02020603050405020304" pitchFamily="18" charset="0"/>
              </a:rPr>
              <a:t>socker</a:t>
            </a:r>
            <a:r>
              <a:rPr lang="zh-CN" altLang="en-US" dirty="0"/>
              <a:t>接通后传输</a:t>
            </a:r>
            <a:r>
              <a:rPr lang="en-US" altLang="zh-CN" dirty="0">
                <a:latin typeface="Times New Roman" panose="02020603050405020304" pitchFamily="18" charset="0"/>
                <a:cs typeface="Times New Roman" panose="02020603050405020304" pitchFamily="18" charset="0"/>
              </a:rPr>
              <a:t>greeting</a:t>
            </a:r>
            <a:r>
              <a:rPr lang="zh-CN" altLang="en-US" dirty="0"/>
              <a:t>信息</a:t>
            </a:r>
            <a:endParaRPr lang="en-US" altLang="zh-CN" dirty="0"/>
          </a:p>
          <a:p>
            <a:pPr lvl="1"/>
            <a:r>
              <a:rPr lang="en-US" altLang="zh-CN" dirty="0"/>
              <a:t>2. </a:t>
            </a:r>
            <a:r>
              <a:rPr lang="zh-CN" altLang="en-US" dirty="0"/>
              <a:t>首部传输文件名、数据总长</a:t>
            </a:r>
            <a:endParaRPr lang="en-US" altLang="zh-CN" dirty="0"/>
          </a:p>
          <a:p>
            <a:pPr lvl="1"/>
            <a:r>
              <a:rPr lang="en-US" altLang="zh-CN" dirty="0"/>
              <a:t>3. </a:t>
            </a:r>
            <a:r>
              <a:rPr lang="zh-CN" altLang="en-US" dirty="0"/>
              <a:t>采用信号量机制更新文件传输进度</a:t>
            </a:r>
            <a:endParaRPr lang="en-US" altLang="zh-CN" dirty="0"/>
          </a:p>
          <a:p>
            <a:endParaRPr lang="en-US" altLang="zh-CN" dirty="0"/>
          </a:p>
          <a:p>
            <a:r>
              <a:rPr lang="zh-CN" altLang="en-US" dirty="0"/>
              <a:t>实时信息传输和远程指令执行系统</a:t>
            </a:r>
            <a:endParaRPr lang="en-US" altLang="zh-CN" dirty="0"/>
          </a:p>
          <a:p>
            <a:pPr lvl="1"/>
            <a:r>
              <a:rPr lang="en-US" altLang="zh-CN" dirty="0"/>
              <a:t>1. </a:t>
            </a:r>
            <a:r>
              <a:rPr lang="zh-CN" altLang="en-US" dirty="0"/>
              <a:t>基于</a:t>
            </a:r>
            <a:r>
              <a:rPr lang="en-US" altLang="zh-CN" dirty="0" err="1">
                <a:latin typeface="Times New Roman" panose="02020603050405020304" pitchFamily="18" charset="0"/>
                <a:cs typeface="Times New Roman" panose="02020603050405020304" pitchFamily="18" charset="0"/>
              </a:rPr>
              <a:t>QTcpSocket</a:t>
            </a:r>
            <a:r>
              <a:rPr lang="zh-CN" altLang="en-US" dirty="0"/>
              <a:t>派生出</a:t>
            </a:r>
            <a:r>
              <a:rPr lang="en-US" altLang="zh-CN" dirty="0">
                <a:latin typeface="Times New Roman" panose="02020603050405020304" pitchFamily="18" charset="0"/>
                <a:cs typeface="Times New Roman" panose="02020603050405020304" pitchFamily="18" charset="0"/>
              </a:rPr>
              <a:t>Connection</a:t>
            </a:r>
            <a:r>
              <a:rPr lang="zh-CN" altLang="en-US" dirty="0"/>
              <a:t>类实现文本传输</a:t>
            </a:r>
            <a:endParaRPr lang="en-US" altLang="zh-CN" dirty="0"/>
          </a:p>
          <a:p>
            <a:pPr lvl="1"/>
            <a:r>
              <a:rPr lang="en-US" altLang="zh-CN" dirty="0"/>
              <a:t>2. </a:t>
            </a:r>
            <a:r>
              <a:rPr lang="zh-CN" altLang="en-US" dirty="0"/>
              <a:t>文本信息用</a:t>
            </a:r>
            <a:r>
              <a:rPr lang="en-US" altLang="zh-CN" dirty="0">
                <a:latin typeface="Times New Roman" panose="02020603050405020304" pitchFamily="18" charset="0"/>
                <a:cs typeface="Times New Roman" panose="02020603050405020304" pitchFamily="18" charset="0"/>
              </a:rPr>
              <a:t>[INSTRUCTION]</a:t>
            </a:r>
            <a:r>
              <a:rPr lang="zh-CN" altLang="en-US" dirty="0"/>
              <a:t>或</a:t>
            </a:r>
            <a:r>
              <a:rPr lang="en-US" altLang="zh-CN" dirty="0">
                <a:latin typeface="Times New Roman" panose="02020603050405020304" pitchFamily="18" charset="0"/>
                <a:cs typeface="Times New Roman" panose="02020603050405020304" pitchFamily="18" charset="0"/>
              </a:rPr>
              <a:t>[INFORMATION]</a:t>
            </a:r>
            <a:r>
              <a:rPr lang="zh-CN" altLang="en-US" dirty="0"/>
              <a:t>的首部来标明是否为指令或者消息</a:t>
            </a:r>
            <a:endParaRPr lang="en-US" altLang="zh-CN" dirty="0"/>
          </a:p>
          <a:p>
            <a:pPr lvl="1"/>
            <a:r>
              <a:rPr lang="en-US" altLang="zh-CN" dirty="0"/>
              <a:t>3. </a:t>
            </a:r>
            <a:r>
              <a:rPr lang="zh-CN" altLang="en-US" dirty="0"/>
              <a:t>对于</a:t>
            </a:r>
            <a:r>
              <a:rPr lang="en-US" altLang="zh-CN" dirty="0">
                <a:latin typeface="Times New Roman" panose="02020603050405020304" pitchFamily="18" charset="0"/>
                <a:cs typeface="Times New Roman" panose="02020603050405020304" pitchFamily="18" charset="0"/>
              </a:rPr>
              <a:t>[INSTRUCTION]</a:t>
            </a:r>
            <a:r>
              <a:rPr lang="zh-CN" altLang="en-US" dirty="0"/>
              <a:t>，系统实时监听</a:t>
            </a:r>
            <a:r>
              <a:rPr lang="en-US" altLang="zh-CN" dirty="0" err="1">
                <a:latin typeface="Times New Roman" panose="02020603050405020304" pitchFamily="18" charset="0"/>
                <a:cs typeface="Times New Roman" panose="02020603050405020304" pitchFamily="18" charset="0"/>
              </a:rPr>
              <a:t>cmd</a:t>
            </a:r>
            <a:r>
              <a:rPr lang="zh-CN" altLang="en-US" dirty="0"/>
              <a:t>的输出，只要一有新输出，立马送入</a:t>
            </a:r>
            <a:r>
              <a:rPr lang="en-US" altLang="zh-CN" dirty="0">
                <a:latin typeface="Times New Roman" panose="02020603050405020304" pitchFamily="18" charset="0"/>
                <a:cs typeface="Times New Roman" panose="02020603050405020304" pitchFamily="18" charset="0"/>
              </a:rPr>
              <a:t>Connection</a:t>
            </a:r>
            <a:endParaRPr lang="en-US" altLang="zh-CN" dirty="0"/>
          </a:p>
          <a:p>
            <a:pPr marL="0" indent="0">
              <a:buNone/>
            </a:pPr>
            <a:endParaRPr lang="zh-CN" altLang="en-US" dirty="0"/>
          </a:p>
        </p:txBody>
      </p:sp>
    </p:spTree>
    <p:extLst>
      <p:ext uri="{BB962C8B-B14F-4D97-AF65-F5344CB8AC3E}">
        <p14:creationId xmlns:p14="http://schemas.microsoft.com/office/powerpoint/2010/main" val="3410423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514118-89A0-4B47-A961-D0470313B80E}"/>
              </a:ext>
            </a:extLst>
          </p:cNvPr>
          <p:cNvSpPr>
            <a:spLocks noGrp="1"/>
          </p:cNvSpPr>
          <p:nvPr>
            <p:ph type="body" sz="quarter" idx="11"/>
          </p:nvPr>
        </p:nvSpPr>
        <p:spPr/>
        <p:txBody>
          <a:bodyPr/>
          <a:lstStyle/>
          <a:p>
            <a:r>
              <a:rPr lang="zh-CN" altLang="en-US" dirty="0"/>
              <a:t>用户界面开发</a:t>
            </a:r>
          </a:p>
        </p:txBody>
      </p:sp>
      <p:sp>
        <p:nvSpPr>
          <p:cNvPr id="3" name="文本占位符 2">
            <a:extLst>
              <a:ext uri="{FF2B5EF4-FFF2-40B4-BE49-F238E27FC236}">
                <a16:creationId xmlns:a16="http://schemas.microsoft.com/office/drawing/2014/main" id="{EEA3F605-B211-40DD-BBD0-CB0129682C29}"/>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3B145A1C-79F6-46F4-8374-B101671B29B1}"/>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56BE044D-66C4-4D7B-BE59-05FA1DCCBF5C}"/>
              </a:ext>
            </a:extLst>
          </p:cNvPr>
          <p:cNvSpPr>
            <a:spLocks noGrp="1"/>
          </p:cNvSpPr>
          <p:nvPr>
            <p:ph type="body" sz="quarter" idx="14"/>
          </p:nvPr>
        </p:nvSpPr>
        <p:spPr>
          <a:xfrm>
            <a:off x="319056" y="797190"/>
            <a:ext cx="11568144" cy="4994010"/>
          </a:xfrm>
        </p:spPr>
        <p:txBody>
          <a:bodyPr/>
          <a:lstStyle/>
          <a:p>
            <a:r>
              <a:rPr lang="zh-CN" altLang="en-US" dirty="0"/>
              <a:t>基于</a:t>
            </a:r>
            <a:r>
              <a:rPr lang="en-US" altLang="zh-CN" dirty="0" err="1">
                <a:latin typeface="Times New Roman" panose="02020603050405020304" pitchFamily="18" charset="0"/>
                <a:cs typeface="Times New Roman" panose="02020603050405020304" pitchFamily="18" charset="0"/>
              </a:rPr>
              <a:t>QMultiMedia</a:t>
            </a:r>
            <a:r>
              <a:rPr lang="zh-CN" altLang="en-US" dirty="0"/>
              <a:t>的视频播放界面</a:t>
            </a:r>
            <a:endParaRPr lang="en-US" altLang="zh-CN" dirty="0"/>
          </a:p>
          <a:p>
            <a:pPr lvl="1"/>
            <a:r>
              <a:rPr lang="en-US" altLang="zh-CN" dirty="0"/>
              <a:t>1. </a:t>
            </a:r>
            <a:r>
              <a:rPr lang="zh-CN" altLang="en-US" dirty="0"/>
              <a:t>功能丰富，支持倍速播放、多球队播放、逐帧暂停</a:t>
            </a:r>
            <a:endParaRPr lang="en-US" altLang="zh-CN" dirty="0"/>
          </a:p>
          <a:p>
            <a:pPr lvl="1"/>
            <a:r>
              <a:rPr lang="en-US" altLang="zh-CN" dirty="0"/>
              <a:t>2. </a:t>
            </a:r>
            <a:r>
              <a:rPr lang="zh-CN" altLang="en-US" dirty="0"/>
              <a:t>运行稳定，多次暂停、多次拖动均不会影响播放</a:t>
            </a:r>
            <a:endParaRPr lang="en-US" altLang="zh-CN" dirty="0"/>
          </a:p>
          <a:p>
            <a:r>
              <a:rPr lang="zh-CN" altLang="en-US" dirty="0"/>
              <a:t>基于</a:t>
            </a:r>
            <a:r>
              <a:rPr lang="en-US" altLang="zh-CN" dirty="0" err="1">
                <a:latin typeface="Times New Roman" panose="02020603050405020304" pitchFamily="18" charset="0"/>
                <a:cs typeface="Times New Roman" panose="02020603050405020304" pitchFamily="18" charset="0"/>
              </a:rPr>
              <a:t>QJson</a:t>
            </a:r>
            <a:r>
              <a:rPr lang="zh-CN" altLang="en-US" dirty="0"/>
              <a:t>的运动员标定数据的读取和修改</a:t>
            </a:r>
            <a:endParaRPr lang="en-US" altLang="zh-CN" dirty="0"/>
          </a:p>
          <a:p>
            <a:pPr lvl="1"/>
            <a:r>
              <a:rPr lang="en-US" altLang="zh-CN" dirty="0"/>
              <a:t>1. </a:t>
            </a:r>
            <a:r>
              <a:rPr lang="zh-CN" altLang="en-US" dirty="0"/>
              <a:t>根据暂停的位置读取</a:t>
            </a:r>
            <a:r>
              <a:rPr lang="en-US" altLang="zh-CN" dirty="0">
                <a:latin typeface="Times New Roman" panose="02020603050405020304" pitchFamily="18" charset="0"/>
                <a:cs typeface="Times New Roman" panose="02020603050405020304" pitchFamily="18" charset="0"/>
              </a:rPr>
              <a:t>json</a:t>
            </a:r>
            <a:r>
              <a:rPr lang="zh-CN" altLang="en-US" dirty="0"/>
              <a:t>中该帧的运动员动作信息</a:t>
            </a:r>
            <a:endParaRPr lang="en-US" altLang="zh-CN" dirty="0"/>
          </a:p>
          <a:p>
            <a:pPr lvl="1"/>
            <a:r>
              <a:rPr lang="en-US" altLang="zh-CN" dirty="0"/>
              <a:t>2. </a:t>
            </a:r>
            <a:r>
              <a:rPr lang="zh-CN" altLang="en-US" dirty="0"/>
              <a:t>用户可以更改运动员信息，支持回写</a:t>
            </a:r>
            <a:endParaRPr lang="en-US" altLang="zh-CN" dirty="0"/>
          </a:p>
          <a:p>
            <a:r>
              <a:rPr lang="zh-CN" altLang="en-US" dirty="0"/>
              <a:t>我们采用服务端</a:t>
            </a:r>
            <a:r>
              <a:rPr lang="en-US" altLang="zh-CN" dirty="0"/>
              <a:t>-</a:t>
            </a:r>
            <a:r>
              <a:rPr lang="zh-CN" altLang="en-US" dirty="0"/>
              <a:t>客户端分离设计的优势</a:t>
            </a:r>
            <a:endParaRPr lang="en-US" altLang="zh-CN" dirty="0"/>
          </a:p>
          <a:p>
            <a:pPr lvl="1"/>
            <a:r>
              <a:rPr lang="en-US" altLang="zh-CN" dirty="0"/>
              <a:t>1. </a:t>
            </a:r>
            <a:r>
              <a:rPr lang="zh-CN" altLang="en-US" dirty="0"/>
              <a:t>方便系统后续部署在云上</a:t>
            </a:r>
            <a:endParaRPr lang="en-US" altLang="zh-CN" dirty="0"/>
          </a:p>
          <a:p>
            <a:pPr lvl="1"/>
            <a:r>
              <a:rPr lang="en-US" altLang="zh-CN" dirty="0"/>
              <a:t>2. </a:t>
            </a:r>
            <a:r>
              <a:rPr lang="zh-CN" altLang="en-US" dirty="0"/>
              <a:t>方便多用户共同分享计算资源</a:t>
            </a:r>
            <a:endParaRPr lang="en-US" altLang="zh-CN" dirty="0"/>
          </a:p>
          <a:p>
            <a:pPr lvl="1"/>
            <a:r>
              <a:rPr lang="en-US" altLang="zh-CN" dirty="0"/>
              <a:t>3. </a:t>
            </a:r>
            <a:r>
              <a:rPr lang="zh-CN" altLang="en-US" dirty="0"/>
              <a:t>方便用户跨平台使用</a:t>
            </a:r>
            <a:r>
              <a:rPr lang="en-US" altLang="zh-CN" dirty="0">
                <a:latin typeface="Times New Roman" panose="02020603050405020304" pitchFamily="18" charset="0"/>
                <a:cs typeface="Times New Roman" panose="02020603050405020304" pitchFamily="18" charset="0"/>
              </a:rPr>
              <a:t>Linux</a:t>
            </a:r>
            <a:r>
              <a:rPr lang="zh-CN" altLang="en-US" dirty="0"/>
              <a:t>开发环境</a:t>
            </a:r>
            <a:endParaRPr lang="en-US" altLang="zh-CN" dirty="0"/>
          </a:p>
        </p:txBody>
      </p:sp>
    </p:spTree>
    <p:extLst>
      <p:ext uri="{BB962C8B-B14F-4D97-AF65-F5344CB8AC3E}">
        <p14:creationId xmlns:p14="http://schemas.microsoft.com/office/powerpoint/2010/main" val="334101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B411B9B-62E5-4104-AF8D-9FFF1A513131}"/>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GUI</a:t>
            </a:r>
            <a:r>
              <a:rPr lang="zh-CN" altLang="en-US" dirty="0"/>
              <a:t>效果展示</a:t>
            </a:r>
          </a:p>
        </p:txBody>
      </p:sp>
      <p:sp>
        <p:nvSpPr>
          <p:cNvPr id="5" name="文本占位符 4">
            <a:extLst>
              <a:ext uri="{FF2B5EF4-FFF2-40B4-BE49-F238E27FC236}">
                <a16:creationId xmlns:a16="http://schemas.microsoft.com/office/drawing/2014/main" id="{9CBE1E7B-C1E1-4738-8B35-E74C48858633}"/>
              </a:ext>
            </a:extLst>
          </p:cNvPr>
          <p:cNvSpPr>
            <a:spLocks noGrp="1"/>
          </p:cNvSpPr>
          <p:nvPr>
            <p:ph type="body" sz="quarter" idx="14"/>
          </p:nvPr>
        </p:nvSpPr>
        <p:spPr>
          <a:xfrm>
            <a:off x="242856" y="1160210"/>
            <a:ext cx="11568144" cy="442965"/>
          </a:xfrm>
        </p:spPr>
        <p:txBody>
          <a:bodyPr/>
          <a:lstStyle/>
          <a:p>
            <a:pPr indent="266700" algn="just" hangingPunct="0"/>
            <a:r>
              <a:rPr lang="en-US" altLang="zh-CN" sz="1800" kern="100" dirty="0">
                <a:effectLst/>
                <a:latin typeface="Times New Roman" panose="02020603050405020304" pitchFamily="18" charset="0"/>
                <a:ea typeface="宋体" panose="02010600030101010101" pitchFamily="2" charset="-122"/>
              </a:rPr>
              <a:t>GUI</a:t>
            </a:r>
            <a:r>
              <a:rPr lang="zh-CN" altLang="zh-CN" sz="1800" kern="100" dirty="0">
                <a:effectLst/>
                <a:latin typeface="Times New Roman" panose="02020603050405020304" pitchFamily="18" charset="0"/>
                <a:ea typeface="宋体" panose="02010600030101010101" pitchFamily="2" charset="-122"/>
              </a:rPr>
              <a:t>的全部界面如下图所示。为了方便展示，本小组制作了</a:t>
            </a:r>
            <a:r>
              <a:rPr lang="en-US" altLang="zh-CN" sz="1800" kern="100" dirty="0">
                <a:effectLst/>
                <a:latin typeface="Times New Roman" panose="02020603050405020304" pitchFamily="18" charset="0"/>
                <a:ea typeface="宋体" panose="02010600030101010101" pitchFamily="2" charset="-122"/>
              </a:rPr>
              <a:t>GUI</a:t>
            </a:r>
            <a:r>
              <a:rPr lang="zh-CN" altLang="zh-CN" sz="1800" kern="100" dirty="0">
                <a:effectLst/>
                <a:latin typeface="Times New Roman" panose="02020603050405020304" pitchFamily="18" charset="0"/>
                <a:ea typeface="宋体" panose="02010600030101010101" pitchFamily="2" charset="-122"/>
              </a:rPr>
              <a:t>的使用演示视频，具体参考</a:t>
            </a:r>
            <a:r>
              <a:rPr lang="zh-CN" altLang="en-US" sz="1800" kern="100" dirty="0">
                <a:effectLst/>
                <a:latin typeface="Times New Roman" panose="02020603050405020304" pitchFamily="18" charset="0"/>
                <a:ea typeface="宋体" panose="02010600030101010101" pitchFamily="2" charset="-122"/>
              </a:rPr>
              <a:t>页脚</a:t>
            </a:r>
            <a:r>
              <a:rPr lang="zh-CN" altLang="zh-CN" sz="1800" kern="100" dirty="0">
                <a:effectLst/>
                <a:latin typeface="Times New Roman" panose="02020603050405020304" pitchFamily="18" charset="0"/>
                <a:ea typeface="宋体" panose="02010600030101010101" pitchFamily="2" charset="-122"/>
              </a:rPr>
              <a:t>链接：</a:t>
            </a:r>
          </a:p>
        </p:txBody>
      </p:sp>
      <p:sp>
        <p:nvSpPr>
          <p:cNvPr id="7" name="文本框 6">
            <a:extLst>
              <a:ext uri="{FF2B5EF4-FFF2-40B4-BE49-F238E27FC236}">
                <a16:creationId xmlns:a16="http://schemas.microsoft.com/office/drawing/2014/main" id="{677782A3-8D03-49A7-B94D-22BFCCBC3725}"/>
              </a:ext>
            </a:extLst>
          </p:cNvPr>
          <p:cNvSpPr txBox="1"/>
          <p:nvPr/>
        </p:nvSpPr>
        <p:spPr>
          <a:xfrm>
            <a:off x="3476625" y="6445011"/>
            <a:ext cx="8715375" cy="369332"/>
          </a:xfrm>
          <a:prstGeom prst="rect">
            <a:avLst/>
          </a:prstGeom>
          <a:noFill/>
        </p:spPr>
        <p:txBody>
          <a:bodyPr wrap="square">
            <a:spAutoFit/>
          </a:bodyPr>
          <a:lstStyle/>
          <a:p>
            <a:r>
              <a:rPr lang="en-US" altLang="zh-CN" sz="1800" kern="100" dirty="0">
                <a:solidFill>
                  <a:schemeClr val="accent3"/>
                </a:solidFill>
                <a:effectLst/>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https://drive.google.com/file/d/1dGeMurWfPpnK1q8P-JflWkrjVx74ijDJ/view?usp=sharing</a:t>
            </a:r>
            <a:endParaRPr lang="zh-CN" altLang="en-US" dirty="0">
              <a:solidFill>
                <a:schemeClr val="accent3"/>
              </a:solidFill>
            </a:endParaRPr>
          </a:p>
        </p:txBody>
      </p:sp>
      <p:pic>
        <p:nvPicPr>
          <p:cNvPr id="9" name="图片 8">
            <a:extLst>
              <a:ext uri="{FF2B5EF4-FFF2-40B4-BE49-F238E27FC236}">
                <a16:creationId xmlns:a16="http://schemas.microsoft.com/office/drawing/2014/main" id="{A387A339-2DB0-4EBC-8616-BE3E51AC2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7" y="2016022"/>
            <a:ext cx="5606893" cy="4010025"/>
          </a:xfrm>
          <a:prstGeom prst="rect">
            <a:avLst/>
          </a:prstGeom>
        </p:spPr>
      </p:pic>
      <p:pic>
        <p:nvPicPr>
          <p:cNvPr id="11" name="图片 10">
            <a:extLst>
              <a:ext uri="{FF2B5EF4-FFF2-40B4-BE49-F238E27FC236}">
                <a16:creationId xmlns:a16="http://schemas.microsoft.com/office/drawing/2014/main" id="{ACEDB84B-08AA-446B-98F1-01BBEFB85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5" y="2145379"/>
            <a:ext cx="6429375" cy="3757427"/>
          </a:xfrm>
          <a:prstGeom prst="rect">
            <a:avLst/>
          </a:prstGeom>
        </p:spPr>
      </p:pic>
    </p:spTree>
    <p:extLst>
      <p:ext uri="{BB962C8B-B14F-4D97-AF65-F5344CB8AC3E}">
        <p14:creationId xmlns:p14="http://schemas.microsoft.com/office/powerpoint/2010/main" val="194915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15EE131-DEAC-47E9-A209-83E5451968F7}"/>
              </a:ext>
            </a:extLst>
          </p:cNvPr>
          <p:cNvSpPr>
            <a:spLocks noGrp="1"/>
          </p:cNvSpPr>
          <p:nvPr>
            <p:ph type="body" sz="quarter" idx="11"/>
          </p:nvPr>
        </p:nvSpPr>
        <p:spPr/>
        <p:txBody>
          <a:bodyPr/>
          <a:lstStyle/>
          <a:p>
            <a:r>
              <a:rPr lang="en-US" altLang="zh-CN" dirty="0">
                <a:latin typeface="Times New Roman" panose="02020603050405020304" pitchFamily="18" charset="0"/>
                <a:cs typeface="Times New Roman" panose="02020603050405020304" pitchFamily="18" charset="0"/>
              </a:rPr>
              <a:t>docker</a:t>
            </a:r>
            <a:r>
              <a:rPr lang="zh-CN" altLang="en-US" dirty="0"/>
              <a:t>环境配置与交付</a:t>
            </a:r>
          </a:p>
        </p:txBody>
      </p:sp>
      <p:sp>
        <p:nvSpPr>
          <p:cNvPr id="3" name="文本占位符 2">
            <a:extLst>
              <a:ext uri="{FF2B5EF4-FFF2-40B4-BE49-F238E27FC236}">
                <a16:creationId xmlns:a16="http://schemas.microsoft.com/office/drawing/2014/main" id="{C8FE93C4-17E9-4E32-A4D4-D054448181C9}"/>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5E19B1C-5F13-4EDC-A589-DC15E47FA111}"/>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45E3DF08-D8A3-4D41-B604-B28454F48958}"/>
              </a:ext>
            </a:extLst>
          </p:cNvPr>
          <p:cNvSpPr>
            <a:spLocks noGrp="1"/>
          </p:cNvSpPr>
          <p:nvPr>
            <p:ph type="body" sz="quarter" idx="14"/>
          </p:nvPr>
        </p:nvSpPr>
        <p:spPr>
          <a:xfrm>
            <a:off x="319056" y="766711"/>
            <a:ext cx="5957045" cy="4028810"/>
          </a:xfrm>
        </p:spPr>
        <p:txBody>
          <a:bodyPr/>
          <a:lstStyle/>
          <a:p>
            <a:r>
              <a:rPr lang="zh-CN" altLang="en-US" dirty="0"/>
              <a:t>神经网络和服务端被配置到</a:t>
            </a:r>
            <a:r>
              <a:rPr lang="en-US" altLang="zh-CN" dirty="0"/>
              <a:t>docker</a:t>
            </a:r>
            <a:r>
              <a:rPr lang="zh-CN" altLang="en-US" dirty="0"/>
              <a:t>中，</a:t>
            </a:r>
            <a:r>
              <a:rPr lang="en-US" altLang="zh-CN" dirty="0"/>
              <a:t>Windows</a:t>
            </a:r>
            <a:r>
              <a:rPr lang="zh-CN" altLang="en-US" dirty="0"/>
              <a:t>用户只需打开</a:t>
            </a:r>
            <a:r>
              <a:rPr lang="en-US" altLang="zh-CN" dirty="0"/>
              <a:t>docker</a:t>
            </a:r>
            <a:r>
              <a:rPr lang="zh-CN" altLang="en-US" dirty="0"/>
              <a:t>运行特定脚本就可启动服务器进行分析</a:t>
            </a:r>
            <a:endParaRPr lang="en-US" altLang="zh-CN" dirty="0"/>
          </a:p>
          <a:p>
            <a:pPr lvl="1"/>
            <a:r>
              <a:rPr lang="en-US" altLang="zh-CN" dirty="0"/>
              <a:t>CUDA 10.2 &amp; NVIDIA 20 Series</a:t>
            </a:r>
          </a:p>
          <a:p>
            <a:pPr lvl="1"/>
            <a:r>
              <a:rPr lang="en-US" altLang="zh-CN" dirty="0"/>
              <a:t>Python3.7 with </a:t>
            </a:r>
            <a:r>
              <a:rPr lang="en-US" altLang="zh-CN" dirty="0" err="1"/>
              <a:t>PyTorch</a:t>
            </a:r>
            <a:r>
              <a:rPr lang="en-US" altLang="zh-CN" dirty="0"/>
              <a:t> 1.10</a:t>
            </a:r>
          </a:p>
          <a:p>
            <a:pPr lvl="1"/>
            <a:r>
              <a:rPr lang="en-US" altLang="zh-CN" dirty="0"/>
              <a:t>Qt 6</a:t>
            </a:r>
          </a:p>
          <a:p>
            <a:pPr lvl="1"/>
            <a:endParaRPr lang="zh-CN" altLang="en-US" dirty="0"/>
          </a:p>
        </p:txBody>
      </p:sp>
      <p:pic>
        <p:nvPicPr>
          <p:cNvPr id="11" name="图片 10">
            <a:extLst>
              <a:ext uri="{FF2B5EF4-FFF2-40B4-BE49-F238E27FC236}">
                <a16:creationId xmlns:a16="http://schemas.microsoft.com/office/drawing/2014/main" id="{6F60210F-AADB-4B4C-B570-C941A4E18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1287" y="2535429"/>
            <a:ext cx="2893466" cy="2430511"/>
          </a:xfrm>
          <a:prstGeom prst="rect">
            <a:avLst/>
          </a:prstGeom>
        </p:spPr>
      </p:pic>
      <p:pic>
        <p:nvPicPr>
          <p:cNvPr id="13" name="图片 12">
            <a:extLst>
              <a:ext uri="{FF2B5EF4-FFF2-40B4-BE49-F238E27FC236}">
                <a16:creationId xmlns:a16="http://schemas.microsoft.com/office/drawing/2014/main" id="{A7237239-C9AE-48E2-93E9-46BCCE8938CF}"/>
              </a:ext>
            </a:extLst>
          </p:cNvPr>
          <p:cNvPicPr>
            <a:picLocks noChangeAspect="1"/>
          </p:cNvPicPr>
          <p:nvPr/>
        </p:nvPicPr>
        <p:blipFill rotWithShape="1">
          <a:blip r:embed="rId3">
            <a:extLst>
              <a:ext uri="{28A0092B-C50C-407E-A947-70E740481C1C}">
                <a14:useLocalDpi xmlns:a14="http://schemas.microsoft.com/office/drawing/2010/main" val="0"/>
              </a:ext>
            </a:extLst>
          </a:blip>
          <a:srcRect l="25867" r="22514"/>
          <a:stretch/>
        </p:blipFill>
        <p:spPr>
          <a:xfrm>
            <a:off x="6606275" y="4599888"/>
            <a:ext cx="1526910" cy="1672590"/>
          </a:xfrm>
          <a:prstGeom prst="rect">
            <a:avLst/>
          </a:prstGeom>
        </p:spPr>
      </p:pic>
      <p:pic>
        <p:nvPicPr>
          <p:cNvPr id="15" name="图片 14">
            <a:extLst>
              <a:ext uri="{FF2B5EF4-FFF2-40B4-BE49-F238E27FC236}">
                <a16:creationId xmlns:a16="http://schemas.microsoft.com/office/drawing/2014/main" id="{AD86B9B4-4C8C-4066-A9C0-C01D7CEBF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346" y="2961976"/>
            <a:ext cx="1702768" cy="1554701"/>
          </a:xfrm>
          <a:prstGeom prst="rect">
            <a:avLst/>
          </a:prstGeom>
        </p:spPr>
      </p:pic>
      <p:pic>
        <p:nvPicPr>
          <p:cNvPr id="17" name="图片 16">
            <a:extLst>
              <a:ext uri="{FF2B5EF4-FFF2-40B4-BE49-F238E27FC236}">
                <a16:creationId xmlns:a16="http://schemas.microsoft.com/office/drawing/2014/main" id="{18D63723-4DF1-4323-A9E1-054EDDC9F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3359" y="5222608"/>
            <a:ext cx="953850" cy="950225"/>
          </a:xfrm>
          <a:prstGeom prst="rect">
            <a:avLst/>
          </a:prstGeom>
        </p:spPr>
      </p:pic>
      <p:pic>
        <p:nvPicPr>
          <p:cNvPr id="20" name="图片 19">
            <a:extLst>
              <a:ext uri="{FF2B5EF4-FFF2-40B4-BE49-F238E27FC236}">
                <a16:creationId xmlns:a16="http://schemas.microsoft.com/office/drawing/2014/main" id="{05E2AAC5-593D-41F1-B1C4-C82B98EEBF11}"/>
              </a:ext>
            </a:extLst>
          </p:cNvPr>
          <p:cNvPicPr>
            <a:picLocks noChangeAspect="1"/>
          </p:cNvPicPr>
          <p:nvPr/>
        </p:nvPicPr>
        <p:blipFill rotWithShape="1">
          <a:blip r:embed="rId6">
            <a:extLst>
              <a:ext uri="{28A0092B-C50C-407E-A947-70E740481C1C}">
                <a14:useLocalDpi xmlns:a14="http://schemas.microsoft.com/office/drawing/2010/main" val="0"/>
              </a:ext>
            </a:extLst>
          </a:blip>
          <a:srcRect l="16578" t="11936" r="14457" b="10478"/>
          <a:stretch/>
        </p:blipFill>
        <p:spPr>
          <a:xfrm>
            <a:off x="9622692" y="5222607"/>
            <a:ext cx="844644" cy="950224"/>
          </a:xfrm>
          <a:prstGeom prst="rect">
            <a:avLst/>
          </a:prstGeom>
        </p:spPr>
      </p:pic>
      <p:pic>
        <p:nvPicPr>
          <p:cNvPr id="22" name="图片 21">
            <a:extLst>
              <a:ext uri="{FF2B5EF4-FFF2-40B4-BE49-F238E27FC236}">
                <a16:creationId xmlns:a16="http://schemas.microsoft.com/office/drawing/2014/main" id="{0FA5A005-A7A3-4FB7-9ED1-2E22524BCFBA}"/>
              </a:ext>
            </a:extLst>
          </p:cNvPr>
          <p:cNvPicPr>
            <a:picLocks noChangeAspect="1"/>
          </p:cNvPicPr>
          <p:nvPr/>
        </p:nvPicPr>
        <p:blipFill rotWithShape="1">
          <a:blip r:embed="rId7">
            <a:extLst>
              <a:ext uri="{28A0092B-C50C-407E-A947-70E740481C1C}">
                <a14:useLocalDpi xmlns:a14="http://schemas.microsoft.com/office/drawing/2010/main" val="0"/>
              </a:ext>
            </a:extLst>
          </a:blip>
          <a:srcRect l="1594" t="1925" r="543" b="2075"/>
          <a:stretch/>
        </p:blipFill>
        <p:spPr>
          <a:xfrm>
            <a:off x="10672819" y="5208395"/>
            <a:ext cx="844644" cy="988049"/>
          </a:xfrm>
          <a:prstGeom prst="rect">
            <a:avLst/>
          </a:prstGeom>
        </p:spPr>
      </p:pic>
    </p:spTree>
    <p:extLst>
      <p:ext uri="{BB962C8B-B14F-4D97-AF65-F5344CB8AC3E}">
        <p14:creationId xmlns:p14="http://schemas.microsoft.com/office/powerpoint/2010/main" val="919472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9B3ABE-C4EF-4149-8BBC-87C2C86713A1}"/>
              </a:ext>
            </a:extLst>
          </p:cNvPr>
          <p:cNvSpPr>
            <a:spLocks noGrp="1"/>
          </p:cNvSpPr>
          <p:nvPr>
            <p:ph type="body" sz="quarter" idx="11"/>
          </p:nvPr>
        </p:nvSpPr>
        <p:spPr/>
        <p:txBody>
          <a:bodyPr/>
          <a:lstStyle/>
          <a:p>
            <a:r>
              <a:rPr lang="zh-CN" altLang="en-US" dirty="0"/>
              <a:t>总结与展望</a:t>
            </a:r>
          </a:p>
        </p:txBody>
      </p:sp>
      <p:sp>
        <p:nvSpPr>
          <p:cNvPr id="3" name="文本占位符 2">
            <a:extLst>
              <a:ext uri="{FF2B5EF4-FFF2-40B4-BE49-F238E27FC236}">
                <a16:creationId xmlns:a16="http://schemas.microsoft.com/office/drawing/2014/main" id="{03317663-BED6-4ABB-9657-601F65A0D8E2}"/>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28C006FD-11A5-4CD2-8907-25CDC880C61A}"/>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214E29A7-1B8B-4FB2-9DB2-E496DCA2F973}"/>
              </a:ext>
            </a:extLst>
          </p:cNvPr>
          <p:cNvSpPr>
            <a:spLocks noGrp="1"/>
          </p:cNvSpPr>
          <p:nvPr>
            <p:ph type="body" sz="quarter" idx="14"/>
          </p:nvPr>
        </p:nvSpPr>
        <p:spPr>
          <a:xfrm>
            <a:off x="319056" y="766710"/>
            <a:ext cx="11406219" cy="4765791"/>
          </a:xfrm>
        </p:spPr>
        <p:txBody>
          <a:bodyPr/>
          <a:lstStyle/>
          <a:p>
            <a:r>
              <a:rPr lang="zh-CN" altLang="en-US" dirty="0"/>
              <a:t>总结：</a:t>
            </a:r>
            <a:endParaRPr lang="en-US" altLang="zh-CN" dirty="0"/>
          </a:p>
          <a:p>
            <a:pPr marL="914400" lvl="1" indent="-457200">
              <a:buAutoNum type="arabicPeriod"/>
            </a:pPr>
            <a:r>
              <a:rPr lang="zh-CN" altLang="en-US" dirty="0"/>
              <a:t>小组从现有的各类姿态估计和人类追踪方案出发，提出了一种球员</a:t>
            </a:r>
            <a:r>
              <a:rPr lang="zh-CN" altLang="en-US" dirty="0">
                <a:solidFill>
                  <a:schemeClr val="accent1"/>
                </a:solidFill>
              </a:rPr>
              <a:t>位置、动作和战术</a:t>
            </a:r>
            <a:r>
              <a:rPr lang="zh-CN" altLang="en-US" dirty="0"/>
              <a:t>的识别系统。</a:t>
            </a:r>
            <a:endParaRPr lang="en-US" altLang="zh-CN" dirty="0"/>
          </a:p>
          <a:p>
            <a:pPr marL="914400" lvl="1" indent="-457200">
              <a:buAutoNum type="arabicPeriod"/>
            </a:pPr>
            <a:r>
              <a:rPr lang="zh-CN" altLang="en-US" dirty="0"/>
              <a:t>小组基于</a:t>
            </a:r>
            <a:r>
              <a:rPr lang="zh-CN" altLang="en-US" dirty="0">
                <a:solidFill>
                  <a:schemeClr val="accent1"/>
                </a:solidFill>
              </a:rPr>
              <a:t>自然语言处理方案</a:t>
            </a:r>
            <a:r>
              <a:rPr lang="zh-CN" altLang="en-US" dirty="0"/>
              <a:t>得出高级技术与战术的预测参考，通过</a:t>
            </a:r>
            <a:r>
              <a:rPr lang="zh-CN" altLang="en-US" dirty="0">
                <a:solidFill>
                  <a:schemeClr val="accent1"/>
                </a:solidFill>
              </a:rPr>
              <a:t>后期调整</a:t>
            </a:r>
            <a:r>
              <a:rPr lang="zh-CN" altLang="en-US" dirty="0"/>
              <a:t>得到准确结果。神经网络给出参考结果可以展示给教练，</a:t>
            </a:r>
            <a:r>
              <a:rPr lang="zh-CN" altLang="en-US" dirty="0">
                <a:solidFill>
                  <a:schemeClr val="accent1"/>
                </a:solidFill>
              </a:rPr>
              <a:t>辅助人的后期判断</a:t>
            </a:r>
            <a:r>
              <a:rPr lang="zh-CN" altLang="en-US" dirty="0"/>
              <a:t>。</a:t>
            </a:r>
            <a:endParaRPr lang="en-US" altLang="zh-CN" dirty="0"/>
          </a:p>
          <a:p>
            <a:pPr marL="914400" lvl="1" indent="-457200">
              <a:buAutoNum type="arabicPeriod"/>
            </a:pPr>
            <a:r>
              <a:rPr lang="zh-CN" altLang="en-US" dirty="0"/>
              <a:t>小组利用</a:t>
            </a:r>
            <a:r>
              <a:rPr lang="zh-CN" altLang="en-US" dirty="0">
                <a:solidFill>
                  <a:schemeClr val="accent1"/>
                </a:solidFill>
              </a:rPr>
              <a:t>神经网络与人类监督标注结合</a:t>
            </a:r>
            <a:r>
              <a:rPr lang="zh-CN" altLang="en-US" dirty="0"/>
              <a:t>的方案进行足球场</a:t>
            </a:r>
            <a:r>
              <a:rPr lang="zh-CN" altLang="en-US" dirty="0">
                <a:solidFill>
                  <a:schemeClr val="accent1"/>
                </a:solidFill>
              </a:rPr>
              <a:t>场地坐标变换</a:t>
            </a:r>
            <a:r>
              <a:rPr lang="zh-CN" altLang="en-US" dirty="0"/>
              <a:t>，得出足球运动员在较好观测视角下的准确位置。</a:t>
            </a:r>
            <a:endParaRPr lang="en-US" altLang="zh-CN" dirty="0"/>
          </a:p>
          <a:p>
            <a:pPr marL="914400" lvl="1" indent="-457200">
              <a:buAutoNum type="arabicPeriod"/>
            </a:pPr>
            <a:r>
              <a:rPr lang="zh-CN" altLang="en-US" dirty="0"/>
              <a:t>小组采取简明的</a:t>
            </a:r>
            <a:r>
              <a:rPr lang="en-US" altLang="zh-CN" dirty="0"/>
              <a:t>GUI</a:t>
            </a:r>
            <a:r>
              <a:rPr lang="zh-CN" altLang="en-US" dirty="0"/>
              <a:t>设计思路，大部分神经网络在服务器端运行，对实际运行可执行文件的电脑</a:t>
            </a:r>
            <a:r>
              <a:rPr lang="zh-CN" altLang="en-US" dirty="0">
                <a:solidFill>
                  <a:schemeClr val="accent1"/>
                </a:solidFill>
              </a:rPr>
              <a:t>配置要求较低</a:t>
            </a:r>
            <a:r>
              <a:rPr lang="zh-CN" altLang="en-US" dirty="0"/>
              <a:t>。</a:t>
            </a:r>
            <a:r>
              <a:rPr lang="en-US" altLang="zh-CN" dirty="0"/>
              <a:t>GUI</a:t>
            </a:r>
            <a:r>
              <a:rPr lang="zh-CN" altLang="en-US" dirty="0"/>
              <a:t>设计合理，界面清晰易懂，方便</a:t>
            </a:r>
            <a:r>
              <a:rPr lang="zh-CN" altLang="en-US" dirty="0">
                <a:solidFill>
                  <a:schemeClr val="accent1"/>
                </a:solidFill>
              </a:rPr>
              <a:t>用户操作</a:t>
            </a:r>
            <a:r>
              <a:rPr lang="zh-CN" altLang="en-US" dirty="0"/>
              <a:t>、计算</a:t>
            </a:r>
            <a:r>
              <a:rPr lang="zh-CN" altLang="en-US" dirty="0">
                <a:solidFill>
                  <a:schemeClr val="accent1"/>
                </a:solidFill>
              </a:rPr>
              <a:t>资源分配</a:t>
            </a:r>
            <a:r>
              <a:rPr lang="zh-CN" altLang="en-US" dirty="0"/>
              <a:t>和</a:t>
            </a:r>
            <a:r>
              <a:rPr lang="zh-CN" altLang="en-US" dirty="0">
                <a:solidFill>
                  <a:schemeClr val="accent1"/>
                </a:solidFill>
              </a:rPr>
              <a:t>后续功能扩展</a:t>
            </a:r>
            <a:r>
              <a:rPr lang="zh-CN" altLang="en-US" dirty="0"/>
              <a:t>。</a:t>
            </a:r>
            <a:r>
              <a:rPr lang="en-US" altLang="zh-CN" dirty="0"/>
              <a:t>·</a:t>
            </a:r>
            <a:endParaRPr lang="zh-CN" altLang="en-US" dirty="0"/>
          </a:p>
        </p:txBody>
      </p:sp>
    </p:spTree>
    <p:extLst>
      <p:ext uri="{BB962C8B-B14F-4D97-AF65-F5344CB8AC3E}">
        <p14:creationId xmlns:p14="http://schemas.microsoft.com/office/powerpoint/2010/main" val="351200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3D39EB-F7C6-40BD-B904-2BEF3B4E7D29}"/>
              </a:ext>
            </a:extLst>
          </p:cNvPr>
          <p:cNvSpPr>
            <a:spLocks noGrp="1"/>
          </p:cNvSpPr>
          <p:nvPr>
            <p:ph type="body" sz="quarter" idx="11"/>
          </p:nvPr>
        </p:nvSpPr>
        <p:spPr/>
        <p:txBody>
          <a:bodyPr/>
          <a:lstStyle/>
          <a:p>
            <a:r>
              <a:rPr lang="zh-CN" altLang="en-US" dirty="0"/>
              <a:t>总结与展望</a:t>
            </a:r>
          </a:p>
        </p:txBody>
      </p:sp>
      <p:sp>
        <p:nvSpPr>
          <p:cNvPr id="3" name="文本占位符 2">
            <a:extLst>
              <a:ext uri="{FF2B5EF4-FFF2-40B4-BE49-F238E27FC236}">
                <a16:creationId xmlns:a16="http://schemas.microsoft.com/office/drawing/2014/main" id="{F577CDAE-CA12-4049-9317-CB548580B8B0}"/>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2D505059-4E8B-47FA-95E7-797BEAABD842}"/>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CB953F1B-0070-4A30-90D9-3D2461E5F073}"/>
              </a:ext>
            </a:extLst>
          </p:cNvPr>
          <p:cNvSpPr>
            <a:spLocks noGrp="1"/>
          </p:cNvSpPr>
          <p:nvPr>
            <p:ph type="body" sz="quarter" idx="14"/>
          </p:nvPr>
        </p:nvSpPr>
        <p:spPr>
          <a:xfrm>
            <a:off x="319056" y="766710"/>
            <a:ext cx="11568144" cy="5100690"/>
          </a:xfrm>
        </p:spPr>
        <p:txBody>
          <a:bodyPr/>
          <a:lstStyle/>
          <a:p>
            <a:r>
              <a:rPr lang="zh-CN" altLang="en-US" dirty="0"/>
              <a:t>展望：</a:t>
            </a:r>
            <a:endParaRPr lang="en-US" altLang="zh-CN" dirty="0"/>
          </a:p>
          <a:p>
            <a:pPr lvl="1"/>
            <a:r>
              <a:rPr lang="en-US" altLang="zh-CN" dirty="0"/>
              <a:t>1.  </a:t>
            </a:r>
            <a:r>
              <a:rPr lang="zh-CN" altLang="en-US" dirty="0"/>
              <a:t>由于</a:t>
            </a:r>
            <a:r>
              <a:rPr lang="en-US" altLang="zh-CN" dirty="0">
                <a:latin typeface="Times New Roman" panose="02020603050405020304" pitchFamily="18" charset="0"/>
                <a:cs typeface="Times New Roman" panose="02020603050405020304" pitchFamily="18" charset="0"/>
              </a:rPr>
              <a:t>Yolo</a:t>
            </a:r>
            <a:r>
              <a:rPr lang="zh-CN" altLang="en-US" dirty="0">
                <a:latin typeface="Times New Roman" panose="02020603050405020304" pitchFamily="18" charset="0"/>
                <a:cs typeface="Times New Roman" panose="02020603050405020304" pitchFamily="18" charset="0"/>
              </a:rPr>
              <a:t>自身</a:t>
            </a:r>
            <a:r>
              <a:rPr lang="zh-CN" altLang="en-US" dirty="0"/>
              <a:t>的局限性，网络对人的追踪仍然不稳定，会出现一些</a:t>
            </a:r>
            <a:r>
              <a:rPr lang="zh-CN" altLang="en-US" dirty="0">
                <a:solidFill>
                  <a:schemeClr val="accent1"/>
                </a:solidFill>
              </a:rPr>
              <a:t>“闪现”</a:t>
            </a:r>
            <a:r>
              <a:rPr lang="zh-CN" altLang="en-US" dirty="0"/>
              <a:t>的情况。小组成员在未来的工作中应当更好地解决闪现的问题。</a:t>
            </a:r>
            <a:endParaRPr lang="en-US" altLang="zh-CN" dirty="0"/>
          </a:p>
          <a:p>
            <a:pPr lvl="1"/>
            <a:r>
              <a:rPr lang="en-US" altLang="zh-CN" dirty="0"/>
              <a:t>2.  </a:t>
            </a:r>
            <a:r>
              <a:rPr lang="zh-CN" altLang="en-US" dirty="0"/>
              <a:t>目前，足球运动员的高级战术和技术估计缺少完善的解决方案，小组暂时采用了自然语言处理的方案，但是效果不是很好，</a:t>
            </a:r>
            <a:r>
              <a:rPr lang="zh-CN" altLang="en-US" dirty="0">
                <a:solidFill>
                  <a:schemeClr val="accent1"/>
                </a:solidFill>
              </a:rPr>
              <a:t>仍然需要大量的人力标注</a:t>
            </a:r>
            <a:r>
              <a:rPr lang="zh-CN" altLang="en-US" dirty="0"/>
              <a:t>。在未来的工作中小组成员应当继续寻找或开发一套更加完善的足球运动员姿态估计方案。</a:t>
            </a:r>
            <a:endParaRPr lang="en-US" altLang="zh-CN" dirty="0"/>
          </a:p>
          <a:p>
            <a:pPr lvl="1"/>
            <a:r>
              <a:rPr lang="en-US" altLang="zh-CN" dirty="0"/>
              <a:t>3.  </a:t>
            </a:r>
            <a:r>
              <a:rPr lang="zh-CN" altLang="en-US" dirty="0"/>
              <a:t>虽然小组成员在项目的完成过程中实现了</a:t>
            </a:r>
            <a:r>
              <a:rPr lang="en-US" altLang="zh-CN" dirty="0"/>
              <a:t>Windows</a:t>
            </a:r>
            <a:r>
              <a:rPr lang="zh-CN" altLang="en-US" dirty="0"/>
              <a:t>端的可执行文件，但是由于部分网络只能运行在</a:t>
            </a:r>
            <a:r>
              <a:rPr lang="en-US" altLang="zh-CN" dirty="0"/>
              <a:t>Linux</a:t>
            </a:r>
            <a:r>
              <a:rPr lang="zh-CN" altLang="en-US" dirty="0"/>
              <a:t>环境下，可执行文件不能完全独立于</a:t>
            </a:r>
            <a:r>
              <a:rPr lang="en-US" altLang="zh-CN" dirty="0"/>
              <a:t>Linux</a:t>
            </a:r>
            <a:r>
              <a:rPr lang="zh-CN" altLang="en-US" dirty="0"/>
              <a:t>系统存在，</a:t>
            </a:r>
            <a:r>
              <a:rPr lang="zh-CN" altLang="en-US" dirty="0">
                <a:solidFill>
                  <a:schemeClr val="accent1"/>
                </a:solidFill>
              </a:rPr>
              <a:t>只能配置到</a:t>
            </a:r>
            <a:r>
              <a:rPr lang="en-US" altLang="zh-CN" dirty="0">
                <a:solidFill>
                  <a:schemeClr val="accent1"/>
                </a:solidFill>
              </a:rPr>
              <a:t>docker</a:t>
            </a:r>
            <a:r>
              <a:rPr lang="zh-CN" altLang="en-US" dirty="0">
                <a:solidFill>
                  <a:schemeClr val="accent1"/>
                </a:solidFill>
              </a:rPr>
              <a:t>中</a:t>
            </a:r>
            <a:r>
              <a:rPr lang="zh-CN" altLang="en-US" dirty="0"/>
              <a:t>。小组成员在未来的工作中应当更好地</a:t>
            </a:r>
            <a:r>
              <a:rPr lang="zh-CN" altLang="en-US" dirty="0">
                <a:solidFill>
                  <a:schemeClr val="accent1"/>
                </a:solidFill>
              </a:rPr>
              <a:t>提升项目的可移植性</a:t>
            </a:r>
            <a:r>
              <a:rPr lang="zh-CN" altLang="en-US" dirty="0"/>
              <a:t>。</a:t>
            </a:r>
            <a:endParaRPr lang="en-US" altLang="zh-CN" dirty="0"/>
          </a:p>
          <a:p>
            <a:pPr lvl="1"/>
            <a:r>
              <a:rPr lang="en-US" altLang="zh-CN" dirty="0"/>
              <a:t>4.  </a:t>
            </a:r>
            <a:r>
              <a:rPr lang="zh-CN" altLang="en-US" dirty="0"/>
              <a:t>在项目进展的过程中，小组成员曾尝试预测人的速度和移动距离，实现了相关代码，但发现检测</a:t>
            </a:r>
            <a:r>
              <a:rPr lang="zh-CN" altLang="en-US" dirty="0">
                <a:solidFill>
                  <a:schemeClr val="accent1"/>
                </a:solidFill>
              </a:rPr>
              <a:t>并不是非常准确</a:t>
            </a:r>
            <a:r>
              <a:rPr lang="zh-CN" altLang="en-US" dirty="0">
                <a:solidFill>
                  <a:schemeClr val="tx1"/>
                </a:solidFill>
              </a:rPr>
              <a:t>。</a:t>
            </a:r>
            <a:r>
              <a:rPr lang="zh-CN" altLang="en-US" dirty="0"/>
              <a:t>在今后的工作中，小组应当加强神经网络位置识别准确率。</a:t>
            </a:r>
          </a:p>
        </p:txBody>
      </p:sp>
    </p:spTree>
    <p:extLst>
      <p:ext uri="{BB962C8B-B14F-4D97-AF65-F5344CB8AC3E}">
        <p14:creationId xmlns:p14="http://schemas.microsoft.com/office/powerpoint/2010/main" val="1416288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7A0E43-32DC-443E-A60F-EE5784E75D0E}"/>
              </a:ext>
            </a:extLst>
          </p:cNvPr>
          <p:cNvSpPr>
            <a:spLocks noGrp="1"/>
          </p:cNvSpPr>
          <p:nvPr>
            <p:ph type="body" sz="quarter" idx="11"/>
          </p:nvPr>
        </p:nvSpPr>
        <p:spPr/>
        <p:txBody>
          <a:bodyPr/>
          <a:lstStyle/>
          <a:p>
            <a:r>
              <a:rPr lang="zh-CN" altLang="en-US" dirty="0"/>
              <a:t>谢谢观看</a:t>
            </a:r>
          </a:p>
        </p:txBody>
      </p:sp>
    </p:spTree>
    <p:extLst>
      <p:ext uri="{BB962C8B-B14F-4D97-AF65-F5344CB8AC3E}">
        <p14:creationId xmlns:p14="http://schemas.microsoft.com/office/powerpoint/2010/main" val="61118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a:extLst>
              <a:ext uri="{FF2B5EF4-FFF2-40B4-BE49-F238E27FC236}">
                <a16:creationId xmlns:a16="http://schemas.microsoft.com/office/drawing/2014/main" id="{CCF2B1A0-0BCD-4C99-B31B-2AD75668BCF5}"/>
              </a:ext>
            </a:extLst>
          </p:cNvPr>
          <p:cNvSpPr>
            <a:spLocks noGrp="1"/>
          </p:cNvSpPr>
          <p:nvPr>
            <p:ph type="body"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solidFill>
                  <a:srgbClr val="FFFFFF"/>
                </a:solidFill>
                <a:effectLst/>
                <a:uLnTx/>
                <a:uFillTx/>
                <a:latin typeface="楷体" panose="02010609060101010101" pitchFamily="49" charset="-122"/>
                <a:ea typeface="楷体" panose="02010609060101010101" pitchFamily="49" charset="-122"/>
                <a:cs typeface="+mn-ea"/>
                <a:sym typeface="+mn-lt"/>
              </a:rPr>
              <a:t>主要流程</a:t>
            </a:r>
            <a:endParaRPr kumimoji="0" lang="en-US" altLang="zh-CN" sz="3200" i="0" u="none" strike="noStrike" kern="1200" cap="none" spc="0" normalizeH="0" baseline="0" noProof="0" dirty="0">
              <a:ln>
                <a:noFill/>
              </a:ln>
              <a:solidFill>
                <a:srgbClr val="FFFFFF"/>
              </a:solidFill>
              <a:effectLst/>
              <a:uLnTx/>
              <a:uFillTx/>
              <a:latin typeface="楷体" panose="02010609060101010101" pitchFamily="49" charset="-122"/>
              <a:ea typeface="楷体" panose="02010609060101010101" pitchFamily="49" charset="-122"/>
              <a:cs typeface="+mn-ea"/>
              <a:sym typeface="+mn-lt"/>
            </a:endParaRPr>
          </a:p>
        </p:txBody>
      </p:sp>
      <p:sp>
        <p:nvSpPr>
          <p:cNvPr id="18" name="文本占位符 17">
            <a:extLst>
              <a:ext uri="{FF2B5EF4-FFF2-40B4-BE49-F238E27FC236}">
                <a16:creationId xmlns:a16="http://schemas.microsoft.com/office/drawing/2014/main" id="{0734D027-C772-4509-A63A-CD93B26C0922}"/>
              </a:ext>
            </a:extLst>
          </p:cNvPr>
          <p:cNvSpPr>
            <a:spLocks noGrp="1"/>
          </p:cNvSpPr>
          <p:nvPr>
            <p:ph type="body" sz="quarter" idx="14"/>
          </p:nvPr>
        </p:nvSpPr>
        <p:spPr>
          <a:xfrm>
            <a:off x="1251176" y="1179185"/>
            <a:ext cx="5636642" cy="4391698"/>
          </a:xfrm>
        </p:spPr>
        <p:txBody>
          <a:bodyPr/>
          <a:lstStyle/>
          <a:p>
            <a:r>
              <a:rPr lang="zh-CN" altLang="en-US" sz="2400" dirty="0">
                <a:solidFill>
                  <a:schemeClr val="tx1"/>
                </a:solidFill>
              </a:rPr>
              <a:t>项目简介与意义</a:t>
            </a:r>
            <a:endParaRPr lang="en-US" altLang="zh-CN" sz="2400" dirty="0">
              <a:solidFill>
                <a:schemeClr val="tx1"/>
              </a:solidFill>
            </a:endParaRPr>
          </a:p>
          <a:p>
            <a:pPr marL="0" indent="0">
              <a:buNone/>
            </a:pPr>
            <a:endParaRPr lang="zh-CN" altLang="en-US" sz="1000" dirty="0">
              <a:solidFill>
                <a:schemeClr val="tx1"/>
              </a:solidFill>
            </a:endParaRPr>
          </a:p>
          <a:p>
            <a:r>
              <a:rPr lang="zh-CN" altLang="en-US" sz="2400" dirty="0">
                <a:solidFill>
                  <a:schemeClr val="tx1"/>
                </a:solidFill>
              </a:rPr>
              <a:t>研究方法</a:t>
            </a:r>
            <a:endParaRPr lang="en-US" altLang="zh-CN" sz="2400" dirty="0">
              <a:solidFill>
                <a:schemeClr val="tx1"/>
              </a:solidFill>
            </a:endParaRPr>
          </a:p>
          <a:p>
            <a:pPr marL="0" indent="0">
              <a:buNone/>
            </a:pPr>
            <a:endParaRPr lang="en-US" altLang="zh-CN" sz="1000" dirty="0">
              <a:solidFill>
                <a:schemeClr val="tx1"/>
              </a:solidFill>
            </a:endParaRPr>
          </a:p>
          <a:p>
            <a:r>
              <a:rPr lang="zh-CN" altLang="en-US" sz="2400" dirty="0">
                <a:solidFill>
                  <a:schemeClr val="tx1"/>
                </a:solidFill>
              </a:rPr>
              <a:t>实验结果</a:t>
            </a:r>
            <a:endParaRPr lang="en-US" altLang="zh-CN" sz="2400" dirty="0">
              <a:solidFill>
                <a:schemeClr val="tx1"/>
              </a:solidFill>
            </a:endParaRPr>
          </a:p>
          <a:p>
            <a:pPr marL="0" indent="0">
              <a:buNone/>
            </a:pPr>
            <a:endParaRPr lang="en-US" altLang="zh-CN" sz="1000" dirty="0">
              <a:solidFill>
                <a:schemeClr val="tx1"/>
              </a:solidFill>
            </a:endParaRPr>
          </a:p>
          <a:p>
            <a:r>
              <a:rPr lang="zh-CN" altLang="en-US" sz="2400" dirty="0">
                <a:solidFill>
                  <a:schemeClr val="tx1"/>
                </a:solidFill>
              </a:rPr>
              <a:t>特色与创新</a:t>
            </a:r>
            <a:endParaRPr lang="en-US" altLang="zh-CN" sz="2400" dirty="0">
              <a:solidFill>
                <a:schemeClr val="tx1"/>
              </a:solidFill>
            </a:endParaRPr>
          </a:p>
          <a:p>
            <a:pPr marL="0" indent="0">
              <a:buNone/>
            </a:pPr>
            <a:endParaRPr lang="en-US" altLang="zh-CN" sz="1000" dirty="0">
              <a:solidFill>
                <a:schemeClr val="tx1"/>
              </a:solidFill>
            </a:endParaRPr>
          </a:p>
          <a:p>
            <a:r>
              <a:rPr lang="zh-CN" altLang="en-US" sz="2400" dirty="0">
                <a:solidFill>
                  <a:schemeClr val="tx1"/>
                </a:solidFill>
              </a:rPr>
              <a:t>总结与展望</a:t>
            </a:r>
          </a:p>
          <a:p>
            <a:pPr marL="0" indent="0">
              <a:buNone/>
            </a:pPr>
            <a:endParaRPr lang="zh-CN" altLang="en-US" dirty="0">
              <a:solidFill>
                <a:schemeClr val="tx1"/>
              </a:solidFill>
            </a:endParaRPr>
          </a:p>
        </p:txBody>
      </p:sp>
    </p:spTree>
    <p:extLst>
      <p:ext uri="{BB962C8B-B14F-4D97-AF65-F5344CB8AC3E}">
        <p14:creationId xmlns:p14="http://schemas.microsoft.com/office/powerpoint/2010/main" val="52393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dirty="0"/>
              <a:t>项目简介与意义</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C51CAAEB-A900-48C7-9C46-E9F3604E69C4}"/>
              </a:ext>
            </a:extLst>
          </p:cNvPr>
          <p:cNvSpPr>
            <a:spLocks noGrp="1"/>
          </p:cNvSpPr>
          <p:nvPr>
            <p:ph type="body" sz="quarter" idx="14"/>
          </p:nvPr>
        </p:nvSpPr>
        <p:spPr>
          <a:xfrm>
            <a:off x="229604" y="1049975"/>
            <a:ext cx="11568144" cy="2110085"/>
          </a:xfrm>
        </p:spPr>
        <p:txBody>
          <a:bodyPr/>
          <a:lstStyle/>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足球运动场地</a:t>
            </a:r>
            <a:r>
              <a:rPr lang="zh-CN" altLang="en-US" sz="1800" b="1" kern="100" dirty="0">
                <a:solidFill>
                  <a:srgbClr val="FF0000"/>
                </a:solidFill>
                <a:effectLst/>
                <a:latin typeface="楷体" panose="02010609060101010101" pitchFamily="49" charset="-122"/>
                <a:ea typeface="楷体" panose="02010609060101010101" pitchFamily="49" charset="-122"/>
              </a:rPr>
              <a:t>范围广</a:t>
            </a:r>
            <a:r>
              <a:rPr lang="zh-CN" altLang="en-US" sz="1800" b="1" kern="100" dirty="0">
                <a:effectLst/>
                <a:latin typeface="楷体" panose="02010609060101010101" pitchFamily="49" charset="-122"/>
                <a:ea typeface="楷体" panose="02010609060101010101" pitchFamily="49" charset="-122"/>
              </a:rPr>
              <a:t>，比赛</a:t>
            </a:r>
            <a:r>
              <a:rPr lang="zh-CN" altLang="en-US" sz="1800" b="1" kern="100" dirty="0">
                <a:solidFill>
                  <a:srgbClr val="FF0000"/>
                </a:solidFill>
                <a:effectLst/>
                <a:latin typeface="楷体" panose="02010609060101010101" pitchFamily="49" charset="-122"/>
                <a:ea typeface="楷体" panose="02010609060101010101" pitchFamily="49" charset="-122"/>
              </a:rPr>
              <a:t>持续时间长</a:t>
            </a:r>
            <a:r>
              <a:rPr lang="zh-CN" altLang="en-US" sz="1800" b="1" kern="100" dirty="0">
                <a:effectLst/>
                <a:latin typeface="楷体" panose="02010609060101010101" pitchFamily="49" charset="-122"/>
                <a:ea typeface="楷体" panose="02010609060101010101" pitchFamily="49" charset="-122"/>
              </a:rPr>
              <a:t>，足球运动</a:t>
            </a:r>
            <a:r>
              <a:rPr lang="zh-CN" altLang="en-US" sz="1800" b="1" kern="100" dirty="0">
                <a:solidFill>
                  <a:srgbClr val="FF0000"/>
                </a:solidFill>
                <a:effectLst/>
                <a:latin typeface="楷体" panose="02010609060101010101" pitchFamily="49" charset="-122"/>
                <a:ea typeface="楷体" panose="02010609060101010101" pitchFamily="49" charset="-122"/>
              </a:rPr>
              <a:t>技巧复杂</a:t>
            </a:r>
            <a:r>
              <a:rPr lang="zh-CN" altLang="en-US" sz="1800" b="1" kern="100" dirty="0">
                <a:effectLst/>
                <a:latin typeface="楷体" panose="02010609060101010101" pitchFamily="49" charset="-122"/>
                <a:ea typeface="楷体" panose="02010609060101010101" pitchFamily="49" charset="-122"/>
              </a:rPr>
              <a:t>，</a:t>
            </a:r>
            <a:r>
              <a:rPr lang="zh-CN" altLang="en-US" sz="1800" b="1" kern="100" dirty="0">
                <a:solidFill>
                  <a:srgbClr val="FF0000"/>
                </a:solidFill>
                <a:effectLst/>
                <a:latin typeface="楷体" panose="02010609060101010101" pitchFamily="49" charset="-122"/>
                <a:ea typeface="楷体" panose="02010609060101010101" pitchFamily="49" charset="-122"/>
              </a:rPr>
              <a:t>战术繁多</a:t>
            </a:r>
            <a:r>
              <a:rPr lang="zh-CN" altLang="en-US" sz="1800" b="1" kern="100" dirty="0">
                <a:effectLst/>
                <a:latin typeface="楷体" panose="02010609060101010101" pitchFamily="49" charset="-122"/>
                <a:ea typeface="楷体" panose="02010609060101010101" pitchFamily="49" charset="-122"/>
              </a:rPr>
              <a:t>，观众和裁判难以在较短时间内完成对一场比赛中所有运动员的技术和战术的观察。</a:t>
            </a:r>
            <a:endParaRPr lang="en-US" altLang="zh-CN" sz="18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作为现代计算机技术与体育运动相结合的产物，利用</a:t>
            </a:r>
            <a:r>
              <a:rPr lang="zh-CN" altLang="en-US" sz="1800" b="1" kern="100" dirty="0">
                <a:solidFill>
                  <a:srgbClr val="FF0000"/>
                </a:solidFill>
                <a:effectLst/>
                <a:latin typeface="楷体" panose="02010609060101010101" pitchFamily="49" charset="-122"/>
                <a:ea typeface="楷体" panose="02010609060101010101" pitchFamily="49" charset="-122"/>
              </a:rPr>
              <a:t>深度神经网络</a:t>
            </a:r>
            <a:r>
              <a:rPr lang="zh-CN" altLang="en-US" sz="1800" b="1" kern="100" dirty="0">
                <a:effectLst/>
                <a:latin typeface="楷体" panose="02010609060101010101" pitchFamily="49" charset="-122"/>
                <a:ea typeface="楷体" panose="02010609060101010101" pitchFamily="49" charset="-122"/>
              </a:rPr>
              <a:t>进行运动员行为识别，</a:t>
            </a:r>
            <a:r>
              <a:rPr lang="zh-CN" altLang="en-US" sz="1800" b="1" kern="100" dirty="0">
                <a:solidFill>
                  <a:srgbClr val="FF0000"/>
                </a:solidFill>
                <a:effectLst/>
                <a:latin typeface="楷体" panose="02010609060101010101" pitchFamily="49" charset="-122"/>
                <a:ea typeface="楷体" panose="02010609060101010101" pitchFamily="49" charset="-122"/>
              </a:rPr>
              <a:t>结合人类监督</a:t>
            </a:r>
            <a:r>
              <a:rPr lang="zh-CN" altLang="en-US" sz="1800" b="1" kern="100" dirty="0">
                <a:effectLst/>
                <a:latin typeface="楷体" panose="02010609060101010101" pitchFamily="49" charset="-122"/>
                <a:ea typeface="楷体" panose="02010609060101010101" pitchFamily="49" charset="-122"/>
              </a:rPr>
              <a:t>修正，可以更高效地完成对一场比赛中所有运动员</a:t>
            </a:r>
            <a:r>
              <a:rPr lang="zh-CN" altLang="en-US" sz="1800" b="1" kern="100" dirty="0">
                <a:solidFill>
                  <a:srgbClr val="FF0000"/>
                </a:solidFill>
                <a:effectLst/>
                <a:latin typeface="楷体" panose="02010609060101010101" pitchFamily="49" charset="-122"/>
                <a:ea typeface="楷体" panose="02010609060101010101" pitchFamily="49" charset="-122"/>
              </a:rPr>
              <a:t>位置和技巧战术分析</a:t>
            </a:r>
            <a:r>
              <a:rPr lang="zh-CN" altLang="en-US" sz="1800" b="1" kern="100" dirty="0">
                <a:effectLst/>
                <a:latin typeface="楷体" panose="02010609060101010101" pitchFamily="49" charset="-122"/>
                <a:ea typeface="楷体" panose="02010609060101010101" pitchFamily="49" charset="-122"/>
              </a:rPr>
              <a:t>，以达到对运动员足球技巧和足球战术的</a:t>
            </a:r>
            <a:r>
              <a:rPr lang="zh-CN" altLang="en-US" sz="1800" b="1" kern="100" dirty="0">
                <a:solidFill>
                  <a:srgbClr val="FF0000"/>
                </a:solidFill>
                <a:effectLst/>
                <a:latin typeface="楷体" panose="02010609060101010101" pitchFamily="49" charset="-122"/>
                <a:ea typeface="楷体" panose="02010609060101010101" pitchFamily="49" charset="-122"/>
              </a:rPr>
              <a:t>更好的分析</a:t>
            </a:r>
            <a:r>
              <a:rPr lang="zh-CN" altLang="en-US" sz="1800" b="1" kern="100" dirty="0">
                <a:effectLst/>
                <a:latin typeface="楷体" panose="02010609060101010101" pitchFamily="49" charset="-122"/>
                <a:ea typeface="楷体" panose="02010609060101010101" pitchFamily="49" charset="-122"/>
              </a:rPr>
              <a:t>，对足球运动员的后续学习和足球运动的持续发展有</a:t>
            </a:r>
            <a:r>
              <a:rPr lang="zh-CN" altLang="en-US" sz="1800" b="1" kern="100" dirty="0">
                <a:solidFill>
                  <a:srgbClr val="FF0000"/>
                </a:solidFill>
                <a:effectLst/>
                <a:latin typeface="楷体" panose="02010609060101010101" pitchFamily="49" charset="-122"/>
                <a:ea typeface="楷体" panose="02010609060101010101" pitchFamily="49" charset="-122"/>
              </a:rPr>
              <a:t>深远的意义和价值</a:t>
            </a:r>
            <a:r>
              <a:rPr lang="zh-CN" altLang="en-US" sz="1800" b="1" kern="100" dirty="0">
                <a:effectLst/>
                <a:latin typeface="楷体" panose="02010609060101010101" pitchFamily="49" charset="-122"/>
                <a:ea typeface="楷体" panose="02010609060101010101" pitchFamily="49" charset="-122"/>
              </a:rPr>
              <a:t>。</a:t>
            </a:r>
            <a:endParaRPr lang="zh-CN" altLang="zh-CN" sz="1800" b="1" kern="100" dirty="0">
              <a:effectLst/>
              <a:latin typeface="楷体" panose="02010609060101010101" pitchFamily="49" charset="-122"/>
              <a:ea typeface="楷体" panose="02010609060101010101" pitchFamily="49" charset="-122"/>
            </a:endParaRPr>
          </a:p>
        </p:txBody>
      </p:sp>
      <p:pic>
        <p:nvPicPr>
          <p:cNvPr id="1026" name="Picture 2">
            <a:extLst>
              <a:ext uri="{FF2B5EF4-FFF2-40B4-BE49-F238E27FC236}">
                <a16:creationId xmlns:a16="http://schemas.microsoft.com/office/drawing/2014/main" id="{D0C47250-CC11-41F2-A1B3-866EB0F0A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50" y="3429000"/>
            <a:ext cx="4711148" cy="2655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80B4CBA6-E2BF-48EC-A4B9-701E1DB65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728" y="3429000"/>
            <a:ext cx="3547055" cy="2663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3675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6B1B3DF-F1FB-470F-B30B-AEA3028D30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700" b="94400" l="10000" r="90000">
                        <a14:foregroundMark x1="40600" y1="11100" x2="49400" y2="6700"/>
                        <a14:foregroundMark x1="49400" y1="6700" x2="52300" y2="12100"/>
                        <a14:foregroundMark x1="36800" y1="76900" x2="36000" y2="87800"/>
                        <a14:foregroundMark x1="36000" y1="87800" x2="44000" y2="93900"/>
                        <a14:foregroundMark x1="44000" y1="93900" x2="54400" y2="94400"/>
                        <a14:foregroundMark x1="54400" y1="94400" x2="57600" y2="84000"/>
                        <a14:foregroundMark x1="57600" y1="84000" x2="52100" y2="76600"/>
                        <a14:foregroundMark x1="52100" y1="76600" x2="41300" y2="75800"/>
                        <a14:foregroundMark x1="41300" y1="75800" x2="37600" y2="76800"/>
                      </a14:backgroundRemoval>
                    </a14:imgEffect>
                  </a14:imgLayer>
                </a14:imgProps>
              </a:ext>
              <a:ext uri="{28A0092B-C50C-407E-A947-70E740481C1C}">
                <a14:useLocalDpi xmlns:a14="http://schemas.microsoft.com/office/drawing/2010/main" val="0"/>
              </a:ext>
            </a:extLst>
          </a:blip>
          <a:stretch>
            <a:fillRect/>
          </a:stretch>
        </p:blipFill>
        <p:spPr>
          <a:xfrm>
            <a:off x="5589103" y="399219"/>
            <a:ext cx="5741507" cy="5741507"/>
          </a:xfrm>
          <a:prstGeom prst="rect">
            <a:avLst/>
          </a:prstGeom>
        </p:spPr>
      </p:pic>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dirty="0"/>
              <a:t>项目简介与意义</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dirty="0"/>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dirty="0"/>
          </a:p>
        </p:txBody>
      </p:sp>
      <p:sp>
        <p:nvSpPr>
          <p:cNvPr id="5" name="文本占位符 4">
            <a:extLst>
              <a:ext uri="{FF2B5EF4-FFF2-40B4-BE49-F238E27FC236}">
                <a16:creationId xmlns:a16="http://schemas.microsoft.com/office/drawing/2014/main" id="{C51CAAEB-A900-48C7-9C46-E9F3604E69C4}"/>
              </a:ext>
            </a:extLst>
          </p:cNvPr>
          <p:cNvSpPr>
            <a:spLocks noGrp="1"/>
          </p:cNvSpPr>
          <p:nvPr>
            <p:ph type="body" sz="quarter" idx="14"/>
          </p:nvPr>
        </p:nvSpPr>
        <p:spPr/>
        <p:txBody>
          <a:bodyPr/>
          <a:lstStyle/>
          <a:p>
            <a:pPr indent="228600" algn="just" hangingPunct="0">
              <a:tabLst>
                <a:tab pos="226695" algn="l"/>
              </a:tabLst>
            </a:pPr>
            <a:r>
              <a:rPr lang="zh-CN" altLang="zh-CN" sz="1800" b="1" kern="100" dirty="0">
                <a:effectLst/>
                <a:latin typeface="楷体" panose="02010609060101010101" pitchFamily="49" charset="-122"/>
                <a:ea typeface="楷体" panose="02010609060101010101" pitchFamily="49" charset="-122"/>
              </a:rPr>
              <a:t>目前</a:t>
            </a:r>
            <a:r>
              <a:rPr lang="zh-CN" altLang="zh-CN" sz="1800" b="1" kern="100" dirty="0">
                <a:solidFill>
                  <a:srgbClr val="FF0000"/>
                </a:solidFill>
                <a:effectLst/>
                <a:latin typeface="楷体" panose="02010609060101010101" pitchFamily="49" charset="-122"/>
                <a:ea typeface="楷体" panose="02010609060101010101" pitchFamily="49" charset="-122"/>
              </a:rPr>
              <a:t>少有</a:t>
            </a:r>
            <a:r>
              <a:rPr lang="zh-CN" altLang="zh-CN" sz="1800" b="1" kern="100" dirty="0">
                <a:effectLst/>
                <a:latin typeface="楷体" panose="02010609060101010101" pitchFamily="49" charset="-122"/>
                <a:ea typeface="楷体" panose="02010609060101010101" pitchFamily="49" charset="-122"/>
              </a:rPr>
              <a:t>对足球运动员姿态与动作估计的</a:t>
            </a:r>
            <a:r>
              <a:rPr lang="zh-CN" altLang="zh-CN" sz="1800" b="1" kern="100" dirty="0">
                <a:solidFill>
                  <a:srgbClr val="FF0000"/>
                </a:solidFill>
                <a:effectLst/>
                <a:latin typeface="楷体" panose="02010609060101010101" pitchFamily="49" charset="-122"/>
                <a:ea typeface="楷体" panose="02010609060101010101" pitchFamily="49" charset="-122"/>
              </a:rPr>
              <a:t>开源</a:t>
            </a:r>
            <a:r>
              <a:rPr lang="zh-CN" altLang="zh-CN" sz="1800" b="1" kern="100" dirty="0">
                <a:effectLst/>
                <a:latin typeface="楷体" panose="02010609060101010101" pitchFamily="49" charset="-122"/>
                <a:ea typeface="楷体" panose="02010609060101010101" pitchFamily="49" charset="-122"/>
              </a:rPr>
              <a:t>方案，大部分的方案是基于企业的</a:t>
            </a:r>
            <a:r>
              <a:rPr lang="zh-CN" altLang="zh-CN" sz="1800" b="1" kern="100" dirty="0">
                <a:solidFill>
                  <a:srgbClr val="FF0000"/>
                </a:solidFill>
                <a:effectLst/>
                <a:latin typeface="楷体" panose="02010609060101010101" pitchFamily="49" charset="-122"/>
                <a:ea typeface="楷体" panose="02010609060101010101" pitchFamily="49" charset="-122"/>
              </a:rPr>
              <a:t>闭源项目</a:t>
            </a:r>
            <a:r>
              <a:rPr lang="zh-CN" altLang="zh-CN" sz="1800" b="1" kern="100" dirty="0">
                <a:effectLst/>
                <a:latin typeface="楷体" panose="02010609060101010101" pitchFamily="49" charset="-122"/>
                <a:ea typeface="楷体" panose="02010609060101010101" pitchFamily="49" charset="-122"/>
              </a:rPr>
              <a:t>，并且需要大量的</a:t>
            </a:r>
            <a:r>
              <a:rPr lang="zh-CN" altLang="zh-CN" sz="1800" b="1" kern="100" dirty="0">
                <a:solidFill>
                  <a:srgbClr val="FF0000"/>
                </a:solidFill>
                <a:effectLst/>
                <a:latin typeface="楷体" panose="02010609060101010101" pitchFamily="49" charset="-122"/>
                <a:ea typeface="楷体" panose="02010609060101010101" pitchFamily="49" charset="-122"/>
              </a:rPr>
              <a:t>人力修正</a:t>
            </a:r>
            <a:r>
              <a:rPr lang="zh-CN" altLang="zh-CN" sz="1800" b="1" kern="100" dirty="0">
                <a:effectLst/>
                <a:latin typeface="楷体" panose="02010609060101010101" pitchFamily="49" charset="-122"/>
                <a:ea typeface="楷体" panose="02010609060101010101" pitchFamily="49" charset="-122"/>
              </a:rPr>
              <a:t>。</a:t>
            </a:r>
            <a:endParaRPr lang="en-US" altLang="zh-CN" sz="18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zh-CN" sz="1800" b="1" kern="100" dirty="0">
                <a:effectLst/>
                <a:latin typeface="楷体" panose="02010609060101010101" pitchFamily="49" charset="-122"/>
                <a:ea typeface="楷体" panose="02010609060101010101" pitchFamily="49" charset="-122"/>
              </a:rPr>
              <a:t>网站开源的大部分动作与姿态估计项目都是基于</a:t>
            </a:r>
            <a:r>
              <a:rPr lang="zh-CN" altLang="zh-CN" sz="1800" b="1" kern="100" dirty="0">
                <a:solidFill>
                  <a:srgbClr val="FF0000"/>
                </a:solidFill>
                <a:effectLst/>
                <a:latin typeface="楷体" panose="02010609060101010101" pitchFamily="49" charset="-122"/>
                <a:ea typeface="楷体" panose="02010609060101010101" pitchFamily="49" charset="-122"/>
              </a:rPr>
              <a:t>单帧不连续图片</a:t>
            </a:r>
            <a:r>
              <a:rPr lang="zh-CN" altLang="zh-CN" sz="1800" b="1" kern="100" dirty="0">
                <a:effectLst/>
                <a:latin typeface="楷体" panose="02010609060101010101" pitchFamily="49" charset="-122"/>
                <a:ea typeface="楷体" panose="02010609060101010101" pitchFamily="49" charset="-122"/>
              </a:rPr>
              <a:t>，没有连续的时序信息</a:t>
            </a:r>
            <a:r>
              <a:rPr lang="zh-CN" altLang="en-US" sz="1800" b="1" kern="100" dirty="0">
                <a:latin typeface="楷体" panose="02010609060101010101" pitchFamily="49" charset="-122"/>
                <a:ea typeface="楷体" panose="02010609060101010101" pitchFamily="49" charset="-122"/>
              </a:rPr>
              <a:t>。</a:t>
            </a:r>
            <a:endParaRPr lang="en-US" altLang="zh-CN" sz="1800" b="1" kern="100" dirty="0">
              <a:latin typeface="楷体" panose="02010609060101010101" pitchFamily="49" charset="-122"/>
              <a:ea typeface="楷体" panose="02010609060101010101" pitchFamily="49" charset="-122"/>
            </a:endParaRPr>
          </a:p>
          <a:p>
            <a:pPr indent="228600" algn="just" hangingPunct="0">
              <a:tabLst>
                <a:tab pos="226695" algn="l"/>
              </a:tabLst>
            </a:pPr>
            <a:r>
              <a:rPr lang="zh-CN" altLang="zh-CN" sz="1800" b="1" kern="100" dirty="0">
                <a:effectLst/>
                <a:latin typeface="楷体" panose="02010609060101010101" pitchFamily="49" charset="-122"/>
                <a:ea typeface="楷体" panose="02010609060101010101" pitchFamily="49" charset="-122"/>
              </a:rPr>
              <a:t>开源的</a:t>
            </a:r>
            <a:r>
              <a:rPr lang="zh-CN" altLang="zh-CN" sz="1800" b="1" kern="100" dirty="0">
                <a:solidFill>
                  <a:srgbClr val="FF0000"/>
                </a:solidFill>
                <a:effectLst/>
                <a:latin typeface="楷体" panose="02010609060101010101" pitchFamily="49" charset="-122"/>
                <a:ea typeface="楷体" panose="02010609060101010101" pitchFamily="49" charset="-122"/>
              </a:rPr>
              <a:t>人类跟踪项目</a:t>
            </a:r>
            <a:r>
              <a:rPr lang="zh-CN" altLang="zh-CN" sz="1800" b="1" kern="100" dirty="0">
                <a:effectLst/>
                <a:latin typeface="楷体" panose="02010609060101010101" pitchFamily="49" charset="-122"/>
                <a:ea typeface="楷体" panose="02010609060101010101" pitchFamily="49" charset="-122"/>
              </a:rPr>
              <a:t>也很少能够支持</a:t>
            </a:r>
            <a:r>
              <a:rPr lang="zh-CN" altLang="zh-CN" sz="1800" b="1" kern="100" dirty="0">
                <a:solidFill>
                  <a:srgbClr val="FF0000"/>
                </a:solidFill>
                <a:effectLst/>
                <a:latin typeface="楷体" panose="02010609060101010101" pitchFamily="49" charset="-122"/>
                <a:ea typeface="楷体" panose="02010609060101010101" pitchFamily="49" charset="-122"/>
              </a:rPr>
              <a:t>姿态或动作估计</a:t>
            </a:r>
            <a:r>
              <a:rPr lang="zh-CN" altLang="zh-CN" sz="1800" b="1" kern="100" dirty="0">
                <a:effectLst/>
                <a:latin typeface="楷体" panose="02010609060101010101" pitchFamily="49" charset="-122"/>
                <a:ea typeface="楷体" panose="02010609060101010101" pitchFamily="49" charset="-122"/>
              </a:rPr>
              <a:t>；支持人类姿态估计与追踪的项目，大多也不支持类似足球运动的</a:t>
            </a:r>
            <a:r>
              <a:rPr lang="zh-CN" altLang="zh-CN" sz="1800" b="1" kern="100" dirty="0">
                <a:solidFill>
                  <a:srgbClr val="FF0000"/>
                </a:solidFill>
                <a:effectLst/>
                <a:latin typeface="楷体" panose="02010609060101010101" pitchFamily="49" charset="-122"/>
                <a:ea typeface="楷体" panose="02010609060101010101" pitchFamily="49" charset="-122"/>
              </a:rPr>
              <a:t>大场地多人追踪估计</a:t>
            </a:r>
            <a:r>
              <a:rPr lang="zh-CN" altLang="zh-CN" sz="1800" b="1" kern="100" dirty="0">
                <a:effectLst/>
                <a:latin typeface="楷体" panose="02010609060101010101" pitchFamily="49" charset="-122"/>
                <a:ea typeface="楷体" panose="02010609060101010101" pitchFamily="49" charset="-122"/>
              </a:rPr>
              <a:t>，实际产生效果也不尽人意。</a:t>
            </a:r>
          </a:p>
          <a:p>
            <a:pPr indent="228600" algn="just" hangingPunct="0">
              <a:tabLst>
                <a:tab pos="226695" algn="l"/>
              </a:tabLst>
            </a:pPr>
            <a:r>
              <a:rPr lang="zh-CN" altLang="zh-CN" sz="1800" b="1" kern="100" dirty="0">
                <a:effectLst/>
                <a:latin typeface="楷体" panose="02010609060101010101" pitchFamily="49" charset="-122"/>
                <a:ea typeface="楷体" panose="02010609060101010101" pitchFamily="49" charset="-122"/>
              </a:rPr>
              <a:t>目前几乎没用直接针对足球运动单人时序标注的</a:t>
            </a:r>
            <a:r>
              <a:rPr lang="zh-CN" altLang="zh-CN" sz="1800" b="1" kern="100" dirty="0">
                <a:solidFill>
                  <a:srgbClr val="FF0000"/>
                </a:solidFill>
                <a:effectLst/>
                <a:latin typeface="楷体" panose="02010609060101010101" pitchFamily="49" charset="-122"/>
                <a:ea typeface="楷体" panose="02010609060101010101" pitchFamily="49" charset="-122"/>
              </a:rPr>
              <a:t>开源数据集</a:t>
            </a:r>
            <a:r>
              <a:rPr lang="zh-CN" altLang="zh-CN" sz="1800" b="1" kern="100" dirty="0">
                <a:effectLst/>
                <a:latin typeface="楷体" panose="02010609060101010101" pitchFamily="49" charset="-122"/>
                <a:ea typeface="楷体" panose="02010609060101010101" pitchFamily="49" charset="-122"/>
              </a:rPr>
              <a:t>，相关开源数据集也存在视频角度不合适，视频分辨率过低等问题。找到合适的数据集构建神经网络有很大的难度。</a:t>
            </a:r>
          </a:p>
          <a:p>
            <a:pPr indent="228600" algn="just" hangingPunct="0">
              <a:tabLst>
                <a:tab pos="226695" algn="l"/>
              </a:tabLst>
            </a:pPr>
            <a:r>
              <a:rPr lang="zh-CN" altLang="zh-CN" sz="1800" b="1" kern="100" dirty="0">
                <a:effectLst/>
                <a:latin typeface="楷体" panose="02010609060101010101" pitchFamily="49" charset="-122"/>
                <a:ea typeface="楷体" panose="02010609060101010101" pitchFamily="49" charset="-122"/>
              </a:rPr>
              <a:t>由于足球比赛相机拍摄角度的不确定性，足球运动员的动作估计和行为追踪需要进行</a:t>
            </a:r>
            <a:r>
              <a:rPr lang="zh-CN" altLang="zh-CN" sz="1800" b="1" kern="100" dirty="0">
                <a:solidFill>
                  <a:srgbClr val="FF0000"/>
                </a:solidFill>
                <a:effectLst/>
                <a:latin typeface="楷体" panose="02010609060101010101" pitchFamily="49" charset="-122"/>
                <a:ea typeface="楷体" panose="02010609060101010101" pitchFamily="49" charset="-122"/>
              </a:rPr>
              <a:t>大量的坐标和视角变换</a:t>
            </a:r>
            <a:r>
              <a:rPr lang="zh-CN" altLang="zh-CN" sz="1800" b="1" kern="100" dirty="0">
                <a:effectLst/>
                <a:latin typeface="楷体" panose="02010609060101010101" pitchFamily="49" charset="-122"/>
                <a:ea typeface="楷体" panose="02010609060101010101" pitchFamily="49" charset="-122"/>
              </a:rPr>
              <a:t>。由于相机拍摄角度随机性强，需要考虑的变换情况非常复杂，目前少有针对足球场地坐标变换的成熟解决方案，大部分基于神经网络的坐标变换方案都</a:t>
            </a:r>
            <a:r>
              <a:rPr lang="zh-CN" altLang="zh-CN" sz="1800" b="1" kern="100" dirty="0">
                <a:solidFill>
                  <a:srgbClr val="FF0000"/>
                </a:solidFill>
                <a:effectLst/>
                <a:latin typeface="楷体" panose="02010609060101010101" pitchFamily="49" charset="-122"/>
                <a:ea typeface="楷体" panose="02010609060101010101" pitchFamily="49" charset="-122"/>
              </a:rPr>
              <a:t>不能达到好的效果</a:t>
            </a:r>
            <a:r>
              <a:rPr lang="zh-CN" altLang="zh-CN" sz="1800" b="1" kern="100" dirty="0">
                <a:effectLst/>
                <a:latin typeface="楷体" panose="02010609060101010101" pitchFamily="49" charset="-122"/>
                <a:ea typeface="楷体" panose="02010609060101010101" pitchFamily="49" charset="-122"/>
              </a:rPr>
              <a:t>，神经网络方案对于一些特殊的角度甚至会出现很差的变换效果。</a:t>
            </a:r>
          </a:p>
        </p:txBody>
      </p:sp>
    </p:spTree>
    <p:extLst>
      <p:ext uri="{BB962C8B-B14F-4D97-AF65-F5344CB8AC3E}">
        <p14:creationId xmlns:p14="http://schemas.microsoft.com/office/powerpoint/2010/main" val="195469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dirty="0"/>
              <a:t>项目简介与意义</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a:p>
        </p:txBody>
      </p:sp>
      <p:sp>
        <p:nvSpPr>
          <p:cNvPr id="5" name="文本占位符 4">
            <a:extLst>
              <a:ext uri="{FF2B5EF4-FFF2-40B4-BE49-F238E27FC236}">
                <a16:creationId xmlns:a16="http://schemas.microsoft.com/office/drawing/2014/main" id="{C51CAAEB-A900-48C7-9C46-E9F3604E69C4}"/>
              </a:ext>
            </a:extLst>
          </p:cNvPr>
          <p:cNvSpPr>
            <a:spLocks noGrp="1"/>
          </p:cNvSpPr>
          <p:nvPr>
            <p:ph type="body" sz="quarter" idx="14"/>
          </p:nvPr>
        </p:nvSpPr>
        <p:spPr>
          <a:xfrm>
            <a:off x="160029" y="1104641"/>
            <a:ext cx="11568144" cy="3293425"/>
          </a:xfrm>
        </p:spPr>
        <p:txBody>
          <a:bodyPr/>
          <a:lstStyle/>
          <a:p>
            <a:pPr indent="228600" algn="just" hangingPunct="0">
              <a:tabLst>
                <a:tab pos="226695" algn="l"/>
              </a:tabLst>
            </a:pPr>
            <a:r>
              <a:rPr lang="zh-CN" altLang="en-US" sz="2400" b="1" kern="100" dirty="0">
                <a:effectLst/>
                <a:latin typeface="楷体" panose="02010609060101010101" pitchFamily="49" charset="-122"/>
                <a:ea typeface="楷体" panose="02010609060101010101" pitchFamily="49" charset="-122"/>
              </a:rPr>
              <a:t>我们的特色有：</a:t>
            </a:r>
            <a:endParaRPr lang="en-US" altLang="zh-CN" sz="24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从现有的各类姿态估计和人类追踪方案出发，</a:t>
            </a:r>
            <a:r>
              <a:rPr lang="zh-CN" altLang="en-US" sz="1800" b="1" kern="100" dirty="0">
                <a:solidFill>
                  <a:srgbClr val="FF0000"/>
                </a:solidFill>
                <a:effectLst/>
                <a:latin typeface="楷体" panose="02010609060101010101" pitchFamily="49" charset="-122"/>
                <a:ea typeface="楷体" panose="02010609060101010101" pitchFamily="49" charset="-122"/>
              </a:rPr>
              <a:t>将姿态估计与人类追踪结合起来</a:t>
            </a:r>
            <a:r>
              <a:rPr lang="zh-CN" altLang="en-US" sz="1800" b="1" kern="100" dirty="0">
                <a:effectLst/>
                <a:latin typeface="楷体" panose="02010609060101010101" pitchFamily="49" charset="-122"/>
                <a:ea typeface="楷体" panose="02010609060101010101" pitchFamily="49" charset="-122"/>
              </a:rPr>
              <a:t>；</a:t>
            </a:r>
            <a:endParaRPr lang="en-US" altLang="zh-CN" sz="18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得到人的每个身体部分的姿态估计，通过</a:t>
            </a:r>
            <a:r>
              <a:rPr lang="zh-CN" altLang="en-US" sz="1800" b="1" kern="100" dirty="0">
                <a:solidFill>
                  <a:srgbClr val="FF0000"/>
                </a:solidFill>
                <a:effectLst/>
                <a:latin typeface="楷体" panose="02010609060101010101" pitchFamily="49" charset="-122"/>
                <a:ea typeface="楷体" panose="02010609060101010101" pitchFamily="49" charset="-122"/>
              </a:rPr>
              <a:t>自然语言处理方案</a:t>
            </a:r>
            <a:r>
              <a:rPr lang="zh-CN" altLang="en-US" sz="1800" b="1" kern="100" dirty="0">
                <a:effectLst/>
                <a:latin typeface="楷体" panose="02010609060101010101" pitchFamily="49" charset="-122"/>
                <a:ea typeface="楷体" panose="02010609060101010101" pitchFamily="49" charset="-122"/>
              </a:rPr>
              <a:t>得出高级技术与战术的预测参考，通过后期调整得到准确结果；</a:t>
            </a:r>
            <a:endParaRPr lang="en-US" altLang="zh-CN" sz="18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利用</a:t>
            </a:r>
            <a:r>
              <a:rPr lang="zh-CN" altLang="en-US" sz="1800" b="1" kern="100" dirty="0">
                <a:solidFill>
                  <a:srgbClr val="FF0000"/>
                </a:solidFill>
                <a:effectLst/>
                <a:latin typeface="楷体" panose="02010609060101010101" pitchFamily="49" charset="-122"/>
                <a:ea typeface="楷体" panose="02010609060101010101" pitchFamily="49" charset="-122"/>
              </a:rPr>
              <a:t>神经网络与人类监督标注结合</a:t>
            </a:r>
            <a:r>
              <a:rPr lang="zh-CN" altLang="en-US" sz="1800" b="1" kern="100" dirty="0">
                <a:effectLst/>
                <a:latin typeface="楷体" panose="02010609060101010101" pitchFamily="49" charset="-122"/>
                <a:ea typeface="楷体" panose="02010609060101010101" pitchFamily="49" charset="-122"/>
              </a:rPr>
              <a:t>的方案进行足球场场地坐标变换，得出足球运动员在较好观测视角下的准确位置；</a:t>
            </a:r>
            <a:endParaRPr lang="en-US" altLang="zh-CN" sz="1800" b="1" kern="100" dirty="0">
              <a:effectLst/>
              <a:latin typeface="楷体" panose="02010609060101010101" pitchFamily="49" charset="-122"/>
              <a:ea typeface="楷体" panose="02010609060101010101" pitchFamily="49" charset="-122"/>
            </a:endParaRPr>
          </a:p>
          <a:p>
            <a:pPr indent="228600" algn="just" hangingPunct="0">
              <a:tabLst>
                <a:tab pos="226695" algn="l"/>
              </a:tabLst>
            </a:pPr>
            <a:r>
              <a:rPr lang="zh-CN" altLang="en-US" sz="1800" b="1" kern="100" dirty="0">
                <a:effectLst/>
                <a:latin typeface="楷体" panose="02010609060101010101" pitchFamily="49" charset="-122"/>
                <a:ea typeface="楷体" panose="02010609060101010101" pitchFamily="49" charset="-122"/>
              </a:rPr>
              <a:t>采取</a:t>
            </a:r>
            <a:r>
              <a:rPr lang="zh-CN" altLang="en-US" sz="1800" b="1" kern="100" dirty="0">
                <a:solidFill>
                  <a:srgbClr val="FF0000"/>
                </a:solidFill>
                <a:effectLst/>
                <a:latin typeface="楷体" panose="02010609060101010101" pitchFamily="49" charset="-122"/>
                <a:ea typeface="楷体" panose="02010609060101010101" pitchFamily="49" charset="-122"/>
              </a:rPr>
              <a:t>简单</a:t>
            </a:r>
            <a:r>
              <a:rPr lang="en-US" altLang="zh-CN" sz="1800" b="1" kern="100" dirty="0">
                <a:solidFill>
                  <a:srgbClr val="FF0000"/>
                </a:solidFill>
                <a:effectLst/>
                <a:latin typeface="楷体" panose="02010609060101010101" pitchFamily="49" charset="-122"/>
                <a:ea typeface="楷体" panose="02010609060101010101" pitchFamily="49" charset="-122"/>
              </a:rPr>
              <a:t>GUI</a:t>
            </a:r>
            <a:r>
              <a:rPr lang="zh-CN" altLang="en-US" sz="1800" b="1" kern="100" dirty="0">
                <a:effectLst/>
                <a:latin typeface="楷体" panose="02010609060101010101" pitchFamily="49" charset="-122"/>
                <a:ea typeface="楷体" panose="02010609060101010101" pitchFamily="49" charset="-122"/>
              </a:rPr>
              <a:t>方式设计，大部分神经网络在服务器端运行，对实际运行可执行文件的电脑配置要求较低。</a:t>
            </a:r>
            <a:endParaRPr lang="zh-CN" altLang="zh-CN" sz="1800" b="1" kern="100" dirty="0">
              <a:effectLst/>
              <a:latin typeface="楷体" panose="02010609060101010101" pitchFamily="49" charset="-122"/>
              <a:ea typeface="楷体" panose="02010609060101010101" pitchFamily="49" charset="-122"/>
            </a:endParaRPr>
          </a:p>
        </p:txBody>
      </p:sp>
      <p:pic>
        <p:nvPicPr>
          <p:cNvPr id="2050" name="Picture 2" descr="Question &amp;amp; Answer Sessions and Delayed Guest of Honor | Garza Protocol  Associates">
            <a:extLst>
              <a:ext uri="{FF2B5EF4-FFF2-40B4-BE49-F238E27FC236}">
                <a16:creationId xmlns:a16="http://schemas.microsoft.com/office/drawing/2014/main" id="{A069895C-7777-4203-9C8C-A07FA6E5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340" y="4522109"/>
            <a:ext cx="4446954" cy="19167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60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a:p>
        </p:txBody>
      </p:sp>
      <p:pic>
        <p:nvPicPr>
          <p:cNvPr id="25" name="图片 24">
            <a:extLst>
              <a:ext uri="{FF2B5EF4-FFF2-40B4-BE49-F238E27FC236}">
                <a16:creationId xmlns:a16="http://schemas.microsoft.com/office/drawing/2014/main" id="{9344018E-61F1-450B-AE11-F05D43A034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751" y="1975747"/>
            <a:ext cx="4914900" cy="285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id="{377A5258-85F2-435C-B72C-B6E9DE917140}"/>
              </a:ext>
            </a:extLst>
          </p:cNvPr>
          <p:cNvPicPr>
            <a:picLocks noChangeAspect="1"/>
          </p:cNvPicPr>
          <p:nvPr/>
        </p:nvPicPr>
        <p:blipFill>
          <a:blip r:embed="rId4"/>
          <a:stretch>
            <a:fillRect/>
          </a:stretch>
        </p:blipFill>
        <p:spPr>
          <a:xfrm>
            <a:off x="5937848" y="1975747"/>
            <a:ext cx="5199415" cy="2906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文本框 26">
            <a:extLst>
              <a:ext uri="{FF2B5EF4-FFF2-40B4-BE49-F238E27FC236}">
                <a16:creationId xmlns:a16="http://schemas.microsoft.com/office/drawing/2014/main" id="{B4EB00A8-2C75-4E3D-971E-CB7A2C28131D}"/>
              </a:ext>
            </a:extLst>
          </p:cNvPr>
          <p:cNvSpPr txBox="1"/>
          <p:nvPr/>
        </p:nvSpPr>
        <p:spPr>
          <a:xfrm>
            <a:off x="2408300" y="5549814"/>
            <a:ext cx="143180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Yolo V5</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D8F9E191-27C1-4F54-812B-4B9EF0A63DEF}"/>
              </a:ext>
            </a:extLst>
          </p:cNvPr>
          <p:cNvSpPr txBox="1"/>
          <p:nvPr/>
        </p:nvSpPr>
        <p:spPr>
          <a:xfrm>
            <a:off x="8084120" y="5549814"/>
            <a:ext cx="1622560"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PaStaNet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文本框 48">
            <a:extLst>
              <a:ext uri="{FF2B5EF4-FFF2-40B4-BE49-F238E27FC236}">
                <a16:creationId xmlns:a16="http://schemas.microsoft.com/office/drawing/2014/main" id="{ED8CC5A4-391B-40BF-876D-58E00B62793F}"/>
              </a:ext>
            </a:extLst>
          </p:cNvPr>
          <p:cNvSpPr txBox="1"/>
          <p:nvPr/>
        </p:nvSpPr>
        <p:spPr>
          <a:xfrm>
            <a:off x="683135" y="934746"/>
            <a:ext cx="35686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Network Introduction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913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b="0" dirty="0"/>
              <a:t>研究方法</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a:p>
        </p:txBody>
      </p:sp>
      <p:grpSp>
        <p:nvGrpSpPr>
          <p:cNvPr id="24" name="组合 23">
            <a:extLst>
              <a:ext uri="{FF2B5EF4-FFF2-40B4-BE49-F238E27FC236}">
                <a16:creationId xmlns:a16="http://schemas.microsoft.com/office/drawing/2014/main" id="{5B521A97-BC95-4E88-A1D9-45F0B528B4EA}"/>
              </a:ext>
            </a:extLst>
          </p:cNvPr>
          <p:cNvGrpSpPr/>
          <p:nvPr/>
        </p:nvGrpSpPr>
        <p:grpSpPr>
          <a:xfrm>
            <a:off x="1181222" y="1655037"/>
            <a:ext cx="9624689" cy="4461553"/>
            <a:chOff x="1211040" y="1028872"/>
            <a:chExt cx="9624689" cy="4461553"/>
          </a:xfrm>
        </p:grpSpPr>
        <p:sp>
          <p:nvSpPr>
            <p:cNvPr id="29" name="椭圆 28">
              <a:extLst>
                <a:ext uri="{FF2B5EF4-FFF2-40B4-BE49-F238E27FC236}">
                  <a16:creationId xmlns:a16="http://schemas.microsoft.com/office/drawing/2014/main" id="{DE00D582-EEED-470C-A85D-3BF492D39B9E}"/>
                </a:ext>
              </a:extLst>
            </p:cNvPr>
            <p:cNvSpPr/>
            <p:nvPr/>
          </p:nvSpPr>
          <p:spPr>
            <a:xfrm>
              <a:off x="1211040" y="1028872"/>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PaSta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Action</a:t>
              </a:r>
              <a:endParaRPr kumimoji="0" lang="zh-CN" altLang="en-US"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0" name="椭圆 29">
              <a:extLst>
                <a:ext uri="{FF2B5EF4-FFF2-40B4-BE49-F238E27FC236}">
                  <a16:creationId xmlns:a16="http://schemas.microsoft.com/office/drawing/2014/main" id="{B07125DC-638A-45AE-8D1D-780F2C8B98A4}"/>
                </a:ext>
              </a:extLst>
            </p:cNvPr>
            <p:cNvSpPr/>
            <p:nvPr/>
          </p:nvSpPr>
          <p:spPr>
            <a:xfrm>
              <a:off x="1211040" y="3888769"/>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Semantic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Query</a:t>
              </a:r>
              <a:endParaRPr kumimoji="0" lang="zh-CN" altLang="en-US" sz="18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椭圆 30">
              <a:extLst>
                <a:ext uri="{FF2B5EF4-FFF2-40B4-BE49-F238E27FC236}">
                  <a16:creationId xmlns:a16="http://schemas.microsoft.com/office/drawing/2014/main" id="{6D6CD22D-13DC-4623-80D8-D8D03C0123D4}"/>
                </a:ext>
              </a:extLst>
            </p:cNvPr>
            <p:cNvSpPr/>
            <p:nvPr/>
          </p:nvSpPr>
          <p:spPr>
            <a:xfrm>
              <a:off x="5366759" y="1570834"/>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Vector1</a:t>
              </a:r>
              <a:endParaRPr kumimoji="0" lang="zh-CN" altLang="en-US"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椭圆 31">
              <a:extLst>
                <a:ext uri="{FF2B5EF4-FFF2-40B4-BE49-F238E27FC236}">
                  <a16:creationId xmlns:a16="http://schemas.microsoft.com/office/drawing/2014/main" id="{A936C5FF-C3CC-4DAF-AD5C-48667FA9FF5E}"/>
                </a:ext>
              </a:extLst>
            </p:cNvPr>
            <p:cNvSpPr/>
            <p:nvPr/>
          </p:nvSpPr>
          <p:spPr>
            <a:xfrm>
              <a:off x="5366759" y="3346807"/>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Vector2</a:t>
              </a:r>
              <a:endParaRPr kumimoji="0" lang="zh-CN" altLang="en-US" sz="18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椭圆 32">
              <a:extLst>
                <a:ext uri="{FF2B5EF4-FFF2-40B4-BE49-F238E27FC236}">
                  <a16:creationId xmlns:a16="http://schemas.microsoft.com/office/drawing/2014/main" id="{655205DF-8731-4CB1-82D7-10D647DDD879}"/>
                </a:ext>
              </a:extLst>
            </p:cNvPr>
            <p:cNvSpPr/>
            <p:nvPr/>
          </p:nvSpPr>
          <p:spPr>
            <a:xfrm>
              <a:off x="7042678" y="2621111"/>
              <a:ext cx="969672" cy="1001905"/>
            </a:xfrm>
            <a:prstGeom prst="ellipse">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Cosine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Distance</a:t>
              </a:r>
              <a:endParaRPr kumimoji="0" lang="zh-CN" altLang="en-US" sz="105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椭圆 33">
              <a:extLst>
                <a:ext uri="{FF2B5EF4-FFF2-40B4-BE49-F238E27FC236}">
                  <a16:creationId xmlns:a16="http://schemas.microsoft.com/office/drawing/2014/main" id="{342EC358-2207-4D2C-BDB3-1F9A25D0339F}"/>
                </a:ext>
              </a:extLst>
            </p:cNvPr>
            <p:cNvSpPr/>
            <p:nvPr/>
          </p:nvSpPr>
          <p:spPr>
            <a:xfrm>
              <a:off x="3036353" y="2617086"/>
              <a:ext cx="969672" cy="1001905"/>
            </a:xfrm>
            <a:prstGeom prst="ellipse">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Word2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i="0" u="none" strike="noStrike" kern="0" cap="none" spc="0" normalizeH="0" baseline="0" noProof="0" dirty="0" err="1">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Vec</a:t>
              </a:r>
              <a:endParaRPr kumimoji="0" lang="zh-CN" altLang="en-US" sz="105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椭圆 34">
              <a:extLst>
                <a:ext uri="{FF2B5EF4-FFF2-40B4-BE49-F238E27FC236}">
                  <a16:creationId xmlns:a16="http://schemas.microsoft.com/office/drawing/2014/main" id="{C4470330-9642-4A45-8048-2E7A7A2BB90D}"/>
                </a:ext>
              </a:extLst>
            </p:cNvPr>
            <p:cNvSpPr/>
            <p:nvPr/>
          </p:nvSpPr>
          <p:spPr>
            <a:xfrm>
              <a:off x="9447244" y="4146396"/>
              <a:ext cx="1388485" cy="1344029"/>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Output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Query</a:t>
              </a:r>
              <a:endParaRPr kumimoji="0" lang="zh-CN" altLang="en-US" sz="160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36" name="连接符: 曲线 35">
              <a:extLst>
                <a:ext uri="{FF2B5EF4-FFF2-40B4-BE49-F238E27FC236}">
                  <a16:creationId xmlns:a16="http://schemas.microsoft.com/office/drawing/2014/main" id="{E5DE82A5-22A9-4544-9710-5561A3DE7AAC}"/>
                </a:ext>
              </a:extLst>
            </p:cNvPr>
            <p:cNvCxnSpPr>
              <a:cxnSpLocks/>
              <a:stCxn id="29" idx="6"/>
              <a:endCxn id="34" idx="0"/>
            </p:cNvCxnSpPr>
            <p:nvPr/>
          </p:nvCxnSpPr>
          <p:spPr>
            <a:xfrm>
              <a:off x="2284690" y="1570834"/>
              <a:ext cx="1236499" cy="1046252"/>
            </a:xfrm>
            <a:prstGeom prst="curvedConnector2">
              <a:avLst/>
            </a:prstGeom>
            <a:noFill/>
            <a:ln w="6350" cap="flat" cmpd="sng" algn="ctr">
              <a:solidFill>
                <a:srgbClr val="4472C4"/>
              </a:solidFill>
              <a:prstDash val="solid"/>
              <a:miter lim="800000"/>
              <a:tailEnd type="triangle"/>
            </a:ln>
            <a:effectLst/>
          </p:spPr>
        </p:cxnSp>
        <p:cxnSp>
          <p:nvCxnSpPr>
            <p:cNvPr id="37" name="连接符: 曲线 36">
              <a:extLst>
                <a:ext uri="{FF2B5EF4-FFF2-40B4-BE49-F238E27FC236}">
                  <a16:creationId xmlns:a16="http://schemas.microsoft.com/office/drawing/2014/main" id="{C3F87723-F84C-4E52-AEB7-01E6ED97A46E}"/>
                </a:ext>
              </a:extLst>
            </p:cNvPr>
            <p:cNvCxnSpPr>
              <a:cxnSpLocks/>
              <a:stCxn id="30" idx="6"/>
              <a:endCxn id="34" idx="4"/>
            </p:cNvCxnSpPr>
            <p:nvPr/>
          </p:nvCxnSpPr>
          <p:spPr>
            <a:xfrm flipV="1">
              <a:off x="2284690" y="3618991"/>
              <a:ext cx="1236499" cy="811740"/>
            </a:xfrm>
            <a:prstGeom prst="curvedConnector2">
              <a:avLst/>
            </a:prstGeom>
            <a:noFill/>
            <a:ln w="6350" cap="flat" cmpd="sng" algn="ctr">
              <a:solidFill>
                <a:srgbClr val="4472C4"/>
              </a:solidFill>
              <a:prstDash val="solid"/>
              <a:miter lim="800000"/>
              <a:tailEnd type="triangle"/>
            </a:ln>
            <a:effectLst/>
          </p:spPr>
        </p:cxnSp>
        <p:cxnSp>
          <p:nvCxnSpPr>
            <p:cNvPr id="38" name="连接符: 曲线 37">
              <a:extLst>
                <a:ext uri="{FF2B5EF4-FFF2-40B4-BE49-F238E27FC236}">
                  <a16:creationId xmlns:a16="http://schemas.microsoft.com/office/drawing/2014/main" id="{82C01F33-7CBD-47DC-8616-0F6FF5745AC1}"/>
                </a:ext>
              </a:extLst>
            </p:cNvPr>
            <p:cNvCxnSpPr>
              <a:stCxn id="34" idx="7"/>
              <a:endCxn id="31" idx="2"/>
            </p:cNvCxnSpPr>
            <p:nvPr/>
          </p:nvCxnSpPr>
          <p:spPr>
            <a:xfrm rot="5400000" flipH="1" flipV="1">
              <a:off x="4289881" y="1686935"/>
              <a:ext cx="651016" cy="1502739"/>
            </a:xfrm>
            <a:prstGeom prst="curvedConnector2">
              <a:avLst/>
            </a:prstGeom>
            <a:noFill/>
            <a:ln w="6350" cap="flat" cmpd="sng" algn="ctr">
              <a:solidFill>
                <a:srgbClr val="4472C4"/>
              </a:solidFill>
              <a:prstDash val="solid"/>
              <a:miter lim="800000"/>
              <a:tailEnd type="triangle"/>
            </a:ln>
            <a:effectLst/>
          </p:spPr>
        </p:cxnSp>
        <p:cxnSp>
          <p:nvCxnSpPr>
            <p:cNvPr id="39" name="连接符: 曲线 38">
              <a:extLst>
                <a:ext uri="{FF2B5EF4-FFF2-40B4-BE49-F238E27FC236}">
                  <a16:creationId xmlns:a16="http://schemas.microsoft.com/office/drawing/2014/main" id="{A1FADABC-8120-4AC9-BD32-BEBA4F8EF5A4}"/>
                </a:ext>
              </a:extLst>
            </p:cNvPr>
            <p:cNvCxnSpPr>
              <a:stCxn id="34" idx="5"/>
              <a:endCxn id="32" idx="2"/>
            </p:cNvCxnSpPr>
            <p:nvPr/>
          </p:nvCxnSpPr>
          <p:spPr>
            <a:xfrm rot="16200000" flipH="1">
              <a:off x="4407137" y="2929147"/>
              <a:ext cx="416504" cy="1502739"/>
            </a:xfrm>
            <a:prstGeom prst="curvedConnector2">
              <a:avLst/>
            </a:prstGeom>
            <a:noFill/>
            <a:ln w="6350" cap="flat" cmpd="sng" algn="ctr">
              <a:solidFill>
                <a:srgbClr val="4472C4"/>
              </a:solidFill>
              <a:prstDash val="solid"/>
              <a:miter lim="800000"/>
              <a:tailEnd type="triangle"/>
            </a:ln>
            <a:effectLst/>
          </p:spPr>
        </p:cxnSp>
        <p:cxnSp>
          <p:nvCxnSpPr>
            <p:cNvPr id="40" name="连接符: 曲线 39">
              <a:extLst>
                <a:ext uri="{FF2B5EF4-FFF2-40B4-BE49-F238E27FC236}">
                  <a16:creationId xmlns:a16="http://schemas.microsoft.com/office/drawing/2014/main" id="{69490ECB-217B-4D43-B4E4-8EEC6D46EC0C}"/>
                </a:ext>
              </a:extLst>
            </p:cNvPr>
            <p:cNvCxnSpPr>
              <a:stCxn id="31" idx="6"/>
              <a:endCxn id="33" idx="0"/>
            </p:cNvCxnSpPr>
            <p:nvPr/>
          </p:nvCxnSpPr>
          <p:spPr>
            <a:xfrm>
              <a:off x="6440409" y="2112796"/>
              <a:ext cx="1087105" cy="508315"/>
            </a:xfrm>
            <a:prstGeom prst="curvedConnector2">
              <a:avLst/>
            </a:prstGeom>
            <a:noFill/>
            <a:ln w="6350" cap="flat" cmpd="sng" algn="ctr">
              <a:solidFill>
                <a:srgbClr val="4472C4"/>
              </a:solidFill>
              <a:prstDash val="solid"/>
              <a:miter lim="800000"/>
              <a:tailEnd type="triangle"/>
            </a:ln>
            <a:effectLst/>
          </p:spPr>
        </p:cxnSp>
        <p:cxnSp>
          <p:nvCxnSpPr>
            <p:cNvPr id="41" name="连接符: 曲线 40">
              <a:extLst>
                <a:ext uri="{FF2B5EF4-FFF2-40B4-BE49-F238E27FC236}">
                  <a16:creationId xmlns:a16="http://schemas.microsoft.com/office/drawing/2014/main" id="{22D86A75-D4F8-41AD-B6B3-888148BA1B31}"/>
                </a:ext>
              </a:extLst>
            </p:cNvPr>
            <p:cNvCxnSpPr>
              <a:stCxn id="32" idx="6"/>
              <a:endCxn id="33" idx="4"/>
            </p:cNvCxnSpPr>
            <p:nvPr/>
          </p:nvCxnSpPr>
          <p:spPr>
            <a:xfrm flipV="1">
              <a:off x="6440409" y="3623016"/>
              <a:ext cx="1087105" cy="265753"/>
            </a:xfrm>
            <a:prstGeom prst="curvedConnector2">
              <a:avLst/>
            </a:prstGeom>
            <a:noFill/>
            <a:ln w="6350" cap="flat" cmpd="sng" algn="ctr">
              <a:solidFill>
                <a:srgbClr val="4472C4"/>
              </a:solidFill>
              <a:prstDash val="solid"/>
              <a:miter lim="800000"/>
              <a:tailEnd type="triangle"/>
            </a:ln>
            <a:effectLst/>
          </p:spPr>
        </p:cxnSp>
        <p:cxnSp>
          <p:nvCxnSpPr>
            <p:cNvPr id="42" name="连接符: 曲线 41">
              <a:extLst>
                <a:ext uri="{FF2B5EF4-FFF2-40B4-BE49-F238E27FC236}">
                  <a16:creationId xmlns:a16="http://schemas.microsoft.com/office/drawing/2014/main" id="{3524E998-F7BC-4286-BF94-00FADED85DBE}"/>
                </a:ext>
              </a:extLst>
            </p:cNvPr>
            <p:cNvCxnSpPr>
              <a:stCxn id="33" idx="6"/>
              <a:endCxn id="35" idx="0"/>
            </p:cNvCxnSpPr>
            <p:nvPr/>
          </p:nvCxnSpPr>
          <p:spPr>
            <a:xfrm>
              <a:off x="8012350" y="3122064"/>
              <a:ext cx="2129137" cy="1024332"/>
            </a:xfrm>
            <a:prstGeom prst="curvedConnector2">
              <a:avLst/>
            </a:prstGeom>
            <a:noFill/>
            <a:ln w="6350" cap="flat" cmpd="sng" algn="ctr">
              <a:solidFill>
                <a:srgbClr val="FF0000"/>
              </a:solidFill>
              <a:prstDash val="solid"/>
              <a:miter lim="800000"/>
              <a:tailEnd type="triangle"/>
            </a:ln>
            <a:effectLst/>
          </p:spPr>
        </p:cxnSp>
      </p:grpSp>
      <p:sp>
        <p:nvSpPr>
          <p:cNvPr id="43" name="文本框 42">
            <a:extLst>
              <a:ext uri="{FF2B5EF4-FFF2-40B4-BE49-F238E27FC236}">
                <a16:creationId xmlns:a16="http://schemas.microsoft.com/office/drawing/2014/main" id="{9F18CBD7-37E6-45A0-A705-F7D2A7531500}"/>
              </a:ext>
            </a:extLst>
          </p:cNvPr>
          <p:cNvSpPr txBox="1"/>
          <p:nvPr/>
        </p:nvSpPr>
        <p:spPr>
          <a:xfrm>
            <a:off x="683135" y="934746"/>
            <a:ext cx="212910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NLP Pipeline</a:t>
            </a:r>
            <a:endParaRPr kumimoji="0" lang="zh-CN" altLang="en-US" sz="280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074" name="Picture 2" descr="4 Simple Ways Businesses Can Use Natural Language Processing">
            <a:extLst>
              <a:ext uri="{FF2B5EF4-FFF2-40B4-BE49-F238E27FC236}">
                <a16:creationId xmlns:a16="http://schemas.microsoft.com/office/drawing/2014/main" id="{FBB15DEA-95C7-43F3-9D4E-C2B7A7552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191" y="934746"/>
            <a:ext cx="3262953" cy="2174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44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98E7EF-365B-4D7F-B607-9DBB7560AB78}"/>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825D45B4-C36B-49C7-9573-74389F98E9DD}"/>
              </a:ext>
            </a:extLst>
          </p:cNvPr>
          <p:cNvSpPr>
            <a:spLocks noGrp="1"/>
          </p:cNvSpPr>
          <p:nvPr>
            <p:ph type="body" sz="quarter" idx="12"/>
          </p:nvPr>
        </p:nvSpPr>
        <p:spPr/>
        <p:txBody>
          <a:bodyPr/>
          <a:lstStyle/>
          <a:p>
            <a:endParaRPr lang="zh-CN" altLang="en-US" b="1"/>
          </a:p>
        </p:txBody>
      </p:sp>
      <p:sp>
        <p:nvSpPr>
          <p:cNvPr id="4" name="文本占位符 3">
            <a:extLst>
              <a:ext uri="{FF2B5EF4-FFF2-40B4-BE49-F238E27FC236}">
                <a16:creationId xmlns:a16="http://schemas.microsoft.com/office/drawing/2014/main" id="{7CA95189-528C-42EC-A4EE-153271901F60}"/>
              </a:ext>
            </a:extLst>
          </p:cNvPr>
          <p:cNvSpPr>
            <a:spLocks noGrp="1"/>
          </p:cNvSpPr>
          <p:nvPr>
            <p:ph type="body" sz="quarter" idx="13"/>
          </p:nvPr>
        </p:nvSpPr>
        <p:spPr/>
        <p:txBody>
          <a:bodyPr/>
          <a:lstStyle/>
          <a:p>
            <a:endParaRPr lang="zh-CN" altLang="en-US" b="1"/>
          </a:p>
        </p:txBody>
      </p:sp>
      <p:grpSp>
        <p:nvGrpSpPr>
          <p:cNvPr id="29" name="组合 28">
            <a:extLst>
              <a:ext uri="{FF2B5EF4-FFF2-40B4-BE49-F238E27FC236}">
                <a16:creationId xmlns:a16="http://schemas.microsoft.com/office/drawing/2014/main" id="{3CE06D4A-C3A9-45BB-A5B4-E252568CBE43}"/>
              </a:ext>
            </a:extLst>
          </p:cNvPr>
          <p:cNvGrpSpPr/>
          <p:nvPr/>
        </p:nvGrpSpPr>
        <p:grpSpPr>
          <a:xfrm>
            <a:off x="615328" y="808976"/>
            <a:ext cx="10861952" cy="5043911"/>
            <a:chOff x="669714" y="526996"/>
            <a:chExt cx="10861952" cy="5043911"/>
          </a:xfrm>
        </p:grpSpPr>
        <p:sp>
          <p:nvSpPr>
            <p:cNvPr id="30" name="椭圆 29">
              <a:extLst>
                <a:ext uri="{FF2B5EF4-FFF2-40B4-BE49-F238E27FC236}">
                  <a16:creationId xmlns:a16="http://schemas.microsoft.com/office/drawing/2014/main" id="{3514A85F-D088-47DC-B1EC-901FC07DEE93}"/>
                </a:ext>
              </a:extLst>
            </p:cNvPr>
            <p:cNvSpPr/>
            <p:nvPr/>
          </p:nvSpPr>
          <p:spPr>
            <a:xfrm>
              <a:off x="1464552" y="1817414"/>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Pasta Net</a:t>
              </a:r>
              <a:endParaRPr kumimoji="0" lang="zh-CN"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椭圆 30">
              <a:extLst>
                <a:ext uri="{FF2B5EF4-FFF2-40B4-BE49-F238E27FC236}">
                  <a16:creationId xmlns:a16="http://schemas.microsoft.com/office/drawing/2014/main" id="{DE36DBB2-FAB9-42E1-9C24-DB6A64ADA0E3}"/>
                </a:ext>
              </a:extLst>
            </p:cNvPr>
            <p:cNvSpPr/>
            <p:nvPr/>
          </p:nvSpPr>
          <p:spPr>
            <a:xfrm>
              <a:off x="5461199" y="1632748"/>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Yolo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V5</a:t>
              </a:r>
              <a:endParaRPr kumimoji="0" lang="zh-CN"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9FC4EEED-66FD-46A1-947C-94B2655F0384}"/>
                </a:ext>
              </a:extLst>
            </p:cNvPr>
            <p:cNvSpPr txBox="1"/>
            <p:nvPr/>
          </p:nvSpPr>
          <p:spPr>
            <a:xfrm>
              <a:off x="669714" y="1619784"/>
              <a:ext cx="107365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2D-pose</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8B6958C3-25B2-42E4-AA5B-07C0BBD30670}"/>
                </a:ext>
              </a:extLst>
            </p:cNvPr>
            <p:cNvSpPr txBox="1"/>
            <p:nvPr/>
          </p:nvSpPr>
          <p:spPr>
            <a:xfrm>
              <a:off x="6413269" y="1547722"/>
              <a:ext cx="190756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Human-tracking</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325BB701-4642-4566-BF54-C20C32215CF2}"/>
                </a:ext>
              </a:extLst>
            </p:cNvPr>
            <p:cNvSpPr txBox="1"/>
            <p:nvPr/>
          </p:nvSpPr>
          <p:spPr>
            <a:xfrm>
              <a:off x="3445448" y="1672891"/>
              <a:ext cx="12209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mapping</a:t>
              </a:r>
              <a:endParaRPr kumimoji="0" lang="zh-CN" altLang="en-US" sz="1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椭圆 34">
              <a:extLst>
                <a:ext uri="{FF2B5EF4-FFF2-40B4-BE49-F238E27FC236}">
                  <a16:creationId xmlns:a16="http://schemas.microsoft.com/office/drawing/2014/main" id="{A55ED5DF-5849-4661-9167-C0DF026235C5}"/>
                </a:ext>
              </a:extLst>
            </p:cNvPr>
            <p:cNvSpPr/>
            <p:nvPr/>
          </p:nvSpPr>
          <p:spPr>
            <a:xfrm>
              <a:off x="1464552" y="4106839"/>
              <a:ext cx="1073650" cy="108392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NLP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Google-model</a:t>
              </a:r>
              <a:endParaRPr kumimoji="0" lang="zh-CN" altLang="en-US" sz="7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62AEA080-CD13-44F0-A3B3-DB825802B668}"/>
                </a:ext>
              </a:extLst>
            </p:cNvPr>
            <p:cNvSpPr txBox="1"/>
            <p:nvPr/>
          </p:nvSpPr>
          <p:spPr>
            <a:xfrm>
              <a:off x="1819010" y="3394105"/>
              <a:ext cx="68323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椭圆 36">
              <a:extLst>
                <a:ext uri="{FF2B5EF4-FFF2-40B4-BE49-F238E27FC236}">
                  <a16:creationId xmlns:a16="http://schemas.microsoft.com/office/drawing/2014/main" id="{43007387-294D-4A01-B5F7-1F2233769B0A}"/>
                </a:ext>
              </a:extLst>
            </p:cNvPr>
            <p:cNvSpPr/>
            <p:nvPr/>
          </p:nvSpPr>
          <p:spPr>
            <a:xfrm>
              <a:off x="5358457" y="3726694"/>
              <a:ext cx="1907568" cy="184421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High-Level Action</a:t>
              </a:r>
              <a:endParaRPr kumimoji="0" lang="zh-CN" altLang="en-US" sz="7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椭圆 37">
              <a:extLst>
                <a:ext uri="{FF2B5EF4-FFF2-40B4-BE49-F238E27FC236}">
                  <a16:creationId xmlns:a16="http://schemas.microsoft.com/office/drawing/2014/main" id="{EFE8DA93-2FD5-4376-9C57-17A76DD944AB}"/>
                </a:ext>
              </a:extLst>
            </p:cNvPr>
            <p:cNvSpPr/>
            <p:nvPr/>
          </p:nvSpPr>
          <p:spPr>
            <a:xfrm>
              <a:off x="8712813" y="2194890"/>
              <a:ext cx="2818853" cy="276776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Football Player Action System</a:t>
              </a:r>
              <a:endParaRPr kumimoji="0" lang="zh-CN" altLang="en-US" sz="7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39" name="连接符: 曲线 38">
              <a:extLst>
                <a:ext uri="{FF2B5EF4-FFF2-40B4-BE49-F238E27FC236}">
                  <a16:creationId xmlns:a16="http://schemas.microsoft.com/office/drawing/2014/main" id="{85D7D0EE-4622-4F11-8C47-01F61DA0985F}"/>
                </a:ext>
              </a:extLst>
            </p:cNvPr>
            <p:cNvCxnSpPr>
              <a:stCxn id="30" idx="7"/>
              <a:endCxn id="31" idx="1"/>
            </p:cNvCxnSpPr>
            <p:nvPr/>
          </p:nvCxnSpPr>
          <p:spPr>
            <a:xfrm rot="5400000" flipH="1" flipV="1">
              <a:off x="3907367" y="265088"/>
              <a:ext cx="184666" cy="3237461"/>
            </a:xfrm>
            <a:prstGeom prst="curvedConnector3">
              <a:avLst>
                <a:gd name="adj1" fmla="val 202686"/>
              </a:avLst>
            </a:prstGeom>
            <a:noFill/>
            <a:ln w="6350" cap="flat" cmpd="sng" algn="ctr">
              <a:solidFill>
                <a:srgbClr val="4472C4"/>
              </a:solidFill>
              <a:prstDash val="solid"/>
              <a:miter lim="800000"/>
              <a:tailEnd type="triangle"/>
            </a:ln>
            <a:effectLst/>
          </p:spPr>
        </p:cxnSp>
        <p:cxnSp>
          <p:nvCxnSpPr>
            <p:cNvPr id="40" name="连接符: 曲线 39">
              <a:extLst>
                <a:ext uri="{FF2B5EF4-FFF2-40B4-BE49-F238E27FC236}">
                  <a16:creationId xmlns:a16="http://schemas.microsoft.com/office/drawing/2014/main" id="{90B6941A-687C-4B01-8B16-83C8D0114C43}"/>
                </a:ext>
              </a:extLst>
            </p:cNvPr>
            <p:cNvCxnSpPr>
              <a:stCxn id="35" idx="5"/>
              <a:endCxn id="37" idx="3"/>
            </p:cNvCxnSpPr>
            <p:nvPr/>
          </p:nvCxnSpPr>
          <p:spPr>
            <a:xfrm rot="16200000" flipH="1">
              <a:off x="3874991" y="3538005"/>
              <a:ext cx="268802" cy="3256844"/>
            </a:xfrm>
            <a:prstGeom prst="curvedConnector3">
              <a:avLst>
                <a:gd name="adj1" fmla="val 106237"/>
              </a:avLst>
            </a:prstGeom>
            <a:noFill/>
            <a:ln w="6350" cap="flat" cmpd="sng" algn="ctr">
              <a:solidFill>
                <a:srgbClr val="4472C4"/>
              </a:solidFill>
              <a:prstDash val="solid"/>
              <a:miter lim="800000"/>
              <a:tailEnd type="triangle"/>
            </a:ln>
            <a:effectLst/>
          </p:spPr>
        </p:cxnSp>
        <p:cxnSp>
          <p:nvCxnSpPr>
            <p:cNvPr id="41" name="连接符: 曲线 40">
              <a:extLst>
                <a:ext uri="{FF2B5EF4-FFF2-40B4-BE49-F238E27FC236}">
                  <a16:creationId xmlns:a16="http://schemas.microsoft.com/office/drawing/2014/main" id="{1EC70989-3810-44CE-B00A-D276293EC451}"/>
                </a:ext>
              </a:extLst>
            </p:cNvPr>
            <p:cNvCxnSpPr>
              <a:cxnSpLocks/>
              <a:stCxn id="37" idx="7"/>
              <a:endCxn id="38" idx="2"/>
            </p:cNvCxnSpPr>
            <p:nvPr/>
          </p:nvCxnSpPr>
          <p:spPr>
            <a:xfrm rot="5400000" flipH="1" flipV="1">
              <a:off x="7640739" y="2924700"/>
              <a:ext cx="418002" cy="1726145"/>
            </a:xfrm>
            <a:prstGeom prst="curvedConnector2">
              <a:avLst/>
            </a:prstGeom>
            <a:noFill/>
            <a:ln w="6350" cap="flat" cmpd="sng" algn="ctr">
              <a:solidFill>
                <a:srgbClr val="4472C4"/>
              </a:solidFill>
              <a:prstDash val="solid"/>
              <a:miter lim="800000"/>
              <a:tailEnd type="triangle"/>
            </a:ln>
            <a:effectLst/>
          </p:spPr>
        </p:cxnSp>
        <p:cxnSp>
          <p:nvCxnSpPr>
            <p:cNvPr id="42" name="连接符: 曲线 41">
              <a:extLst>
                <a:ext uri="{FF2B5EF4-FFF2-40B4-BE49-F238E27FC236}">
                  <a16:creationId xmlns:a16="http://schemas.microsoft.com/office/drawing/2014/main" id="{19032ED8-5F28-4397-89B5-7DDF08D0565A}"/>
                </a:ext>
              </a:extLst>
            </p:cNvPr>
            <p:cNvCxnSpPr>
              <a:cxnSpLocks/>
              <a:stCxn id="31" idx="6"/>
              <a:endCxn id="38" idx="2"/>
            </p:cNvCxnSpPr>
            <p:nvPr/>
          </p:nvCxnSpPr>
          <p:spPr>
            <a:xfrm>
              <a:off x="6534849" y="2174710"/>
              <a:ext cx="2177964" cy="1404061"/>
            </a:xfrm>
            <a:prstGeom prst="curvedConnector3">
              <a:avLst>
                <a:gd name="adj1" fmla="val 50851"/>
              </a:avLst>
            </a:prstGeom>
            <a:noFill/>
            <a:ln w="6350" cap="flat" cmpd="sng" algn="ctr">
              <a:solidFill>
                <a:srgbClr val="4472C4"/>
              </a:solidFill>
              <a:prstDash val="solid"/>
              <a:miter lim="800000"/>
              <a:tailEnd type="triangle"/>
            </a:ln>
            <a:effectLst/>
          </p:spPr>
        </p:cxnSp>
        <p:sp>
          <p:nvSpPr>
            <p:cNvPr id="43" name="文本框 42">
              <a:extLst>
                <a:ext uri="{FF2B5EF4-FFF2-40B4-BE49-F238E27FC236}">
                  <a16:creationId xmlns:a16="http://schemas.microsoft.com/office/drawing/2014/main" id="{2E75C30C-37DA-46AD-81A0-91D1DC1B4980}"/>
                </a:ext>
              </a:extLst>
            </p:cNvPr>
            <p:cNvSpPr txBox="1"/>
            <p:nvPr/>
          </p:nvSpPr>
          <p:spPr>
            <a:xfrm>
              <a:off x="6570809" y="2342870"/>
              <a:ext cx="99257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K-means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Clustering</a:t>
              </a:r>
              <a:endParaRPr kumimoji="0" lang="zh-CN" altLang="en-US"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文本框 43">
              <a:extLst>
                <a:ext uri="{FF2B5EF4-FFF2-40B4-BE49-F238E27FC236}">
                  <a16:creationId xmlns:a16="http://schemas.microsoft.com/office/drawing/2014/main" id="{C8CB0FDB-9CB4-467C-9CF6-6BAFC00FA81B}"/>
                </a:ext>
              </a:extLst>
            </p:cNvPr>
            <p:cNvSpPr txBox="1"/>
            <p:nvPr/>
          </p:nvSpPr>
          <p:spPr>
            <a:xfrm>
              <a:off x="741405" y="526996"/>
              <a:ext cx="2847254"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Network Pipeline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文本框 44">
              <a:extLst>
                <a:ext uri="{FF2B5EF4-FFF2-40B4-BE49-F238E27FC236}">
                  <a16:creationId xmlns:a16="http://schemas.microsoft.com/office/drawing/2014/main" id="{D5488396-0F90-4AF8-83B5-C94177767C48}"/>
                </a:ext>
              </a:extLst>
            </p:cNvPr>
            <p:cNvSpPr txBox="1"/>
            <p:nvPr/>
          </p:nvSpPr>
          <p:spPr>
            <a:xfrm>
              <a:off x="7662046" y="2766876"/>
              <a:ext cx="117692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Sports Field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Registration</a:t>
              </a:r>
              <a:endParaRPr kumimoji="0" lang="zh-CN" altLang="en-US"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文本框 45">
              <a:extLst>
                <a:ext uri="{FF2B5EF4-FFF2-40B4-BE49-F238E27FC236}">
                  <a16:creationId xmlns:a16="http://schemas.microsoft.com/office/drawing/2014/main" id="{D56080F8-FD30-4D20-B66B-0D9F95E7EDCC}"/>
                </a:ext>
              </a:extLst>
            </p:cNvPr>
            <p:cNvSpPr txBox="1"/>
            <p:nvPr/>
          </p:nvSpPr>
          <p:spPr>
            <a:xfrm>
              <a:off x="2884750" y="4944207"/>
              <a:ext cx="246734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Cosine Distance Computation</a:t>
              </a:r>
              <a:endParaRPr kumimoji="0" lang="zh-CN" altLang="en-US" sz="14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椭圆 46">
              <a:extLst>
                <a:ext uri="{FF2B5EF4-FFF2-40B4-BE49-F238E27FC236}">
                  <a16:creationId xmlns:a16="http://schemas.microsoft.com/office/drawing/2014/main" id="{EF936ADE-176C-4A68-AF12-C3A83A1A030D}"/>
                </a:ext>
              </a:extLst>
            </p:cNvPr>
            <p:cNvSpPr/>
            <p:nvPr/>
          </p:nvSpPr>
          <p:spPr>
            <a:xfrm>
              <a:off x="8525621" y="1756707"/>
              <a:ext cx="747286" cy="742535"/>
            </a:xfrm>
            <a:prstGeom prst="ellipse">
              <a:avLst/>
            </a:prstGeom>
            <a:solidFill>
              <a:srgbClr val="ED7D31"/>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Super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vision</a:t>
              </a:r>
              <a:endParaRPr kumimoji="0" lang="zh-CN" altLang="en-US" sz="105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48" name="直接箭头连接符 47">
              <a:extLst>
                <a:ext uri="{FF2B5EF4-FFF2-40B4-BE49-F238E27FC236}">
                  <a16:creationId xmlns:a16="http://schemas.microsoft.com/office/drawing/2014/main" id="{A7DCD7AE-CB8D-4D46-BCC2-B285FB759AD0}"/>
                </a:ext>
              </a:extLst>
            </p:cNvPr>
            <p:cNvCxnSpPr>
              <a:cxnSpLocks/>
              <a:stCxn id="47" idx="3"/>
              <a:endCxn id="45" idx="0"/>
            </p:cNvCxnSpPr>
            <p:nvPr/>
          </p:nvCxnSpPr>
          <p:spPr>
            <a:xfrm flipH="1">
              <a:off x="8250509" y="2390500"/>
              <a:ext cx="384550" cy="376376"/>
            </a:xfrm>
            <a:prstGeom prst="straightConnector1">
              <a:avLst/>
            </a:prstGeom>
            <a:noFill/>
            <a:ln w="6350" cap="flat" cmpd="sng" algn="ctr">
              <a:solidFill>
                <a:srgbClr val="4472C4"/>
              </a:solidFill>
              <a:prstDash val="solid"/>
              <a:miter lim="800000"/>
              <a:tailEnd type="triangle"/>
            </a:ln>
            <a:effectLst/>
          </p:spPr>
        </p:cxnSp>
      </p:grpSp>
      <p:pic>
        <p:nvPicPr>
          <p:cNvPr id="4098" name="Picture 2" descr="Thinking Face , Png Download - Person Thinking Clipart, Transparent Png ,  Transparent Png Image - PNGitem">
            <a:extLst>
              <a:ext uri="{FF2B5EF4-FFF2-40B4-BE49-F238E27FC236}">
                <a16:creationId xmlns:a16="http://schemas.microsoft.com/office/drawing/2014/main" id="{67AC7F5D-A08F-427D-A67F-9CF32465B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598" y="2513990"/>
            <a:ext cx="1946816" cy="22841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324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86A37C-7655-4A28-ACCC-43A412E48689}"/>
              </a:ext>
            </a:extLst>
          </p:cNvPr>
          <p:cNvSpPr>
            <a:spLocks noGrp="1"/>
          </p:cNvSpPr>
          <p:nvPr>
            <p:ph type="body" sz="quarter" idx="11"/>
          </p:nvPr>
        </p:nvSpPr>
        <p:spPr/>
        <p:txBody>
          <a:bodyPr/>
          <a:lstStyle/>
          <a:p>
            <a:r>
              <a:rPr lang="zh-CN" altLang="en-US" dirty="0"/>
              <a:t>研究方法</a:t>
            </a:r>
          </a:p>
        </p:txBody>
      </p:sp>
      <p:sp>
        <p:nvSpPr>
          <p:cNvPr id="3" name="文本占位符 2">
            <a:extLst>
              <a:ext uri="{FF2B5EF4-FFF2-40B4-BE49-F238E27FC236}">
                <a16:creationId xmlns:a16="http://schemas.microsoft.com/office/drawing/2014/main" id="{B13DCE57-69E2-442B-9858-D401C8C803E1}"/>
              </a:ext>
            </a:extLst>
          </p:cNvPr>
          <p:cNvSpPr>
            <a:spLocks noGrp="1"/>
          </p:cNvSpPr>
          <p:nvPr>
            <p:ph type="body" sz="quarter" idx="12"/>
          </p:nvPr>
        </p:nvSpPr>
        <p:spPr/>
        <p:txBody>
          <a:bodyPr/>
          <a:lstStyle/>
          <a:p>
            <a:endParaRPr lang="zh-CN" altLang="en-US" b="1"/>
          </a:p>
        </p:txBody>
      </p:sp>
      <p:sp>
        <p:nvSpPr>
          <p:cNvPr id="4" name="文本占位符 3">
            <a:extLst>
              <a:ext uri="{FF2B5EF4-FFF2-40B4-BE49-F238E27FC236}">
                <a16:creationId xmlns:a16="http://schemas.microsoft.com/office/drawing/2014/main" id="{58A802FF-C3FA-43C4-A6A5-1D0B49F89E80}"/>
              </a:ext>
            </a:extLst>
          </p:cNvPr>
          <p:cNvSpPr>
            <a:spLocks noGrp="1"/>
          </p:cNvSpPr>
          <p:nvPr>
            <p:ph type="body" sz="quarter" idx="13"/>
          </p:nvPr>
        </p:nvSpPr>
        <p:spPr/>
        <p:txBody>
          <a:bodyPr/>
          <a:lstStyle/>
          <a:p>
            <a:endParaRPr lang="zh-CN" altLang="en-US" b="1"/>
          </a:p>
        </p:txBody>
      </p:sp>
      <p:grpSp>
        <p:nvGrpSpPr>
          <p:cNvPr id="6" name="组合 5">
            <a:extLst>
              <a:ext uri="{FF2B5EF4-FFF2-40B4-BE49-F238E27FC236}">
                <a16:creationId xmlns:a16="http://schemas.microsoft.com/office/drawing/2014/main" id="{25788AE6-C629-479C-B597-35402BCAF0B5}"/>
              </a:ext>
            </a:extLst>
          </p:cNvPr>
          <p:cNvGrpSpPr/>
          <p:nvPr/>
        </p:nvGrpSpPr>
        <p:grpSpPr>
          <a:xfrm>
            <a:off x="674635" y="1793069"/>
            <a:ext cx="10734236" cy="3519118"/>
            <a:chOff x="1298418" y="867276"/>
            <a:chExt cx="8693674" cy="3012930"/>
          </a:xfrm>
        </p:grpSpPr>
        <p:sp>
          <p:nvSpPr>
            <p:cNvPr id="7" name="椭圆 6">
              <a:extLst>
                <a:ext uri="{FF2B5EF4-FFF2-40B4-BE49-F238E27FC236}">
                  <a16:creationId xmlns:a16="http://schemas.microsoft.com/office/drawing/2014/main" id="{7EF82DB7-40AC-446A-9FD1-9C69F91BDD0D}"/>
                </a:ext>
              </a:extLst>
            </p:cNvPr>
            <p:cNvSpPr/>
            <p:nvPr/>
          </p:nvSpPr>
          <p:spPr>
            <a:xfrm>
              <a:off x="1298418" y="867276"/>
              <a:ext cx="1197540" cy="120385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Monocular Camera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Video</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9984CAAE-C416-494D-8192-CCF46528A3E6}"/>
                </a:ext>
              </a:extLst>
            </p:cNvPr>
            <p:cNvSpPr/>
            <p:nvPr/>
          </p:nvSpPr>
          <p:spPr>
            <a:xfrm>
              <a:off x="3395608" y="1123734"/>
              <a:ext cx="1407559" cy="690938"/>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Sports Field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Transformation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Network</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A2894C4B-DF61-4F0E-BEBD-1F41075ACF49}"/>
                </a:ext>
              </a:extLst>
            </p:cNvPr>
            <p:cNvCxnSpPr>
              <a:cxnSpLocks/>
              <a:stCxn id="7" idx="6"/>
              <a:endCxn id="8" idx="1"/>
            </p:cNvCxnSpPr>
            <p:nvPr/>
          </p:nvCxnSpPr>
          <p:spPr>
            <a:xfrm>
              <a:off x="2495958" y="1469203"/>
              <a:ext cx="899650" cy="0"/>
            </a:xfrm>
            <a:prstGeom prst="straightConnector1">
              <a:avLst/>
            </a:prstGeom>
            <a:noFill/>
            <a:ln w="6350" cap="flat" cmpd="sng" algn="ctr">
              <a:solidFill>
                <a:srgbClr val="4472C4"/>
              </a:solidFill>
              <a:prstDash val="solid"/>
              <a:miter lim="800000"/>
              <a:tailEnd type="triangle"/>
            </a:ln>
            <a:effectLst/>
          </p:spPr>
        </p:cxnSp>
        <p:cxnSp>
          <p:nvCxnSpPr>
            <p:cNvPr id="10" name="直接箭头连接符 9">
              <a:extLst>
                <a:ext uri="{FF2B5EF4-FFF2-40B4-BE49-F238E27FC236}">
                  <a16:creationId xmlns:a16="http://schemas.microsoft.com/office/drawing/2014/main" id="{9C25B44A-9AD6-41ED-A5DD-AD69C617AF43}"/>
                </a:ext>
              </a:extLst>
            </p:cNvPr>
            <p:cNvCxnSpPr>
              <a:cxnSpLocks/>
              <a:stCxn id="8" idx="2"/>
              <a:endCxn id="12" idx="0"/>
            </p:cNvCxnSpPr>
            <p:nvPr/>
          </p:nvCxnSpPr>
          <p:spPr>
            <a:xfrm>
              <a:off x="4099388" y="1814672"/>
              <a:ext cx="0" cy="1374596"/>
            </a:xfrm>
            <a:prstGeom prst="straightConnector1">
              <a:avLst/>
            </a:prstGeom>
            <a:noFill/>
            <a:ln w="6350" cap="flat" cmpd="sng" algn="ctr">
              <a:solidFill>
                <a:srgbClr val="4472C4"/>
              </a:solidFill>
              <a:prstDash val="solid"/>
              <a:miter lim="800000"/>
              <a:tailEnd type="triangle"/>
            </a:ln>
            <a:effectLst/>
          </p:spPr>
        </p:cxnSp>
        <p:sp>
          <p:nvSpPr>
            <p:cNvPr id="11" name="文本框 10">
              <a:extLst>
                <a:ext uri="{FF2B5EF4-FFF2-40B4-BE49-F238E27FC236}">
                  <a16:creationId xmlns:a16="http://schemas.microsoft.com/office/drawing/2014/main" id="{652CBC5C-1582-4870-8758-0AF4AB627F4D}"/>
                </a:ext>
              </a:extLst>
            </p:cNvPr>
            <p:cNvSpPr txBox="1"/>
            <p:nvPr/>
          </p:nvSpPr>
          <p:spPr>
            <a:xfrm>
              <a:off x="4099387" y="1975475"/>
              <a:ext cx="706284" cy="3162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effect</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A075FA7D-4096-45C5-963F-2143899DEBC4}"/>
                </a:ext>
              </a:extLst>
            </p:cNvPr>
            <p:cNvSpPr/>
            <p:nvPr/>
          </p:nvSpPr>
          <p:spPr>
            <a:xfrm>
              <a:off x="3395608" y="3189268"/>
              <a:ext cx="1407559" cy="690938"/>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PastaNet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Yolov5</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3" name="连接符: 肘形 12">
              <a:extLst>
                <a:ext uri="{FF2B5EF4-FFF2-40B4-BE49-F238E27FC236}">
                  <a16:creationId xmlns:a16="http://schemas.microsoft.com/office/drawing/2014/main" id="{C3D72210-2F9F-4741-8AD8-480EDEADD1A9}"/>
                </a:ext>
              </a:extLst>
            </p:cNvPr>
            <p:cNvCxnSpPr>
              <a:cxnSpLocks/>
              <a:stCxn id="11" idx="1"/>
              <a:endCxn id="12" idx="1"/>
            </p:cNvCxnSpPr>
            <p:nvPr/>
          </p:nvCxnSpPr>
          <p:spPr>
            <a:xfrm rot="10800000" flipV="1">
              <a:off x="3395608" y="2133579"/>
              <a:ext cx="703779" cy="1401158"/>
            </a:xfrm>
            <a:prstGeom prst="bentConnector3">
              <a:avLst>
                <a:gd name="adj1" fmla="val 126307"/>
              </a:avLst>
            </a:prstGeom>
            <a:noFill/>
            <a:ln w="6350" cap="flat" cmpd="sng" algn="ctr">
              <a:solidFill>
                <a:srgbClr val="4472C4"/>
              </a:solidFill>
              <a:prstDash val="solid"/>
              <a:miter lim="800000"/>
              <a:tailEnd type="triangle"/>
            </a:ln>
            <a:effectLst/>
          </p:spPr>
        </p:cxnSp>
        <p:sp>
          <p:nvSpPr>
            <p:cNvPr id="14" name="文本框 13">
              <a:extLst>
                <a:ext uri="{FF2B5EF4-FFF2-40B4-BE49-F238E27FC236}">
                  <a16:creationId xmlns:a16="http://schemas.microsoft.com/office/drawing/2014/main" id="{098EA14D-6345-4A4D-BDB4-AC4626BA9133}"/>
                </a:ext>
              </a:extLst>
            </p:cNvPr>
            <p:cNvSpPr txBox="1"/>
            <p:nvPr/>
          </p:nvSpPr>
          <p:spPr>
            <a:xfrm>
              <a:off x="3380950" y="1833874"/>
              <a:ext cx="518091" cy="3162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bad</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31724EDD-40C5-4C62-9C6D-1B7A7037D744}"/>
                </a:ext>
              </a:extLst>
            </p:cNvPr>
            <p:cNvSpPr txBox="1"/>
            <p:nvPr/>
          </p:nvSpPr>
          <p:spPr>
            <a:xfrm>
              <a:off x="4129363" y="2582371"/>
              <a:ext cx="646331" cy="3162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good</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D29E62E9-C0B1-469C-B0F8-06AC28366D79}"/>
                </a:ext>
              </a:extLst>
            </p:cNvPr>
            <p:cNvSpPr/>
            <p:nvPr/>
          </p:nvSpPr>
          <p:spPr>
            <a:xfrm>
              <a:off x="2636737" y="2591739"/>
              <a:ext cx="1061960" cy="470286"/>
            </a:xfrm>
            <a:prstGeom prst="rect">
              <a:avLst/>
            </a:prstGeom>
            <a:solidFill>
              <a:srgbClr val="4472C4"/>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Human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Annotation</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83304EDB-83E1-4D49-B300-67137820A1FE}"/>
                </a:ext>
              </a:extLst>
            </p:cNvPr>
            <p:cNvSpPr/>
            <p:nvPr/>
          </p:nvSpPr>
          <p:spPr>
            <a:xfrm>
              <a:off x="5459002" y="3189268"/>
              <a:ext cx="1407559" cy="690938"/>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Merge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Cluster</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8822D53D-EF4E-4E3C-8CDF-5EF91A6BF76E}"/>
                </a:ext>
              </a:extLst>
            </p:cNvPr>
            <p:cNvCxnSpPr>
              <a:stCxn id="12" idx="3"/>
              <a:endCxn id="17" idx="1"/>
            </p:cNvCxnSpPr>
            <p:nvPr/>
          </p:nvCxnSpPr>
          <p:spPr>
            <a:xfrm>
              <a:off x="4803167" y="3534737"/>
              <a:ext cx="655835" cy="0"/>
            </a:xfrm>
            <a:prstGeom prst="straightConnector1">
              <a:avLst/>
            </a:prstGeom>
            <a:noFill/>
            <a:ln w="6350" cap="flat" cmpd="sng" algn="ctr">
              <a:solidFill>
                <a:srgbClr val="4472C4"/>
              </a:solidFill>
              <a:prstDash val="solid"/>
              <a:miter lim="800000"/>
              <a:tailEnd type="triangle"/>
            </a:ln>
            <a:effectLst/>
          </p:spPr>
        </p:cxnSp>
        <p:sp>
          <p:nvSpPr>
            <p:cNvPr id="19" name="矩形 18">
              <a:extLst>
                <a:ext uri="{FF2B5EF4-FFF2-40B4-BE49-F238E27FC236}">
                  <a16:creationId xmlns:a16="http://schemas.microsoft.com/office/drawing/2014/main" id="{BBEBB0E9-38EF-4A22-B502-D89E1918A818}"/>
                </a:ext>
              </a:extLst>
            </p:cNvPr>
            <p:cNvSpPr/>
            <p:nvPr/>
          </p:nvSpPr>
          <p:spPr>
            <a:xfrm>
              <a:off x="7522396" y="3189268"/>
              <a:ext cx="1407559" cy="690938"/>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NLP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Network</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54F57076-887C-441C-966F-8E3DE5B73262}"/>
                </a:ext>
              </a:extLst>
            </p:cNvPr>
            <p:cNvCxnSpPr>
              <a:stCxn id="17" idx="3"/>
              <a:endCxn id="19" idx="1"/>
            </p:cNvCxnSpPr>
            <p:nvPr/>
          </p:nvCxnSpPr>
          <p:spPr>
            <a:xfrm>
              <a:off x="6866561" y="3534737"/>
              <a:ext cx="655835" cy="0"/>
            </a:xfrm>
            <a:prstGeom prst="straightConnector1">
              <a:avLst/>
            </a:prstGeom>
            <a:noFill/>
            <a:ln w="6350" cap="flat" cmpd="sng" algn="ctr">
              <a:solidFill>
                <a:srgbClr val="4472C4"/>
              </a:solidFill>
              <a:prstDash val="solid"/>
              <a:miter lim="800000"/>
              <a:tailEnd type="triangle"/>
            </a:ln>
            <a:effectLst/>
          </p:spPr>
        </p:cxnSp>
        <p:sp>
          <p:nvSpPr>
            <p:cNvPr id="21" name="矩形 20">
              <a:extLst>
                <a:ext uri="{FF2B5EF4-FFF2-40B4-BE49-F238E27FC236}">
                  <a16:creationId xmlns:a16="http://schemas.microsoft.com/office/drawing/2014/main" id="{4E28584D-180A-47DD-8791-244F3EA988DB}"/>
                </a:ext>
              </a:extLst>
            </p:cNvPr>
            <p:cNvSpPr/>
            <p:nvPr/>
          </p:nvSpPr>
          <p:spPr>
            <a:xfrm>
              <a:off x="7613149" y="2344807"/>
              <a:ext cx="1226050" cy="567316"/>
            </a:xfrm>
            <a:prstGeom prst="rect">
              <a:avLst/>
            </a:prstGeom>
            <a:solidFill>
              <a:srgbClr val="4472C4"/>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Human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Adjustments</a:t>
              </a:r>
              <a:endParaRPr kumimoji="0" lang="zh-CN" altLang="en-US" sz="14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27E5A298-C740-413E-90B9-2FDA0869D5A4}"/>
                </a:ext>
              </a:extLst>
            </p:cNvPr>
            <p:cNvCxnSpPr>
              <a:cxnSpLocks/>
              <a:stCxn id="19" idx="0"/>
              <a:endCxn id="21" idx="2"/>
            </p:cNvCxnSpPr>
            <p:nvPr/>
          </p:nvCxnSpPr>
          <p:spPr>
            <a:xfrm flipH="1" flipV="1">
              <a:off x="8226174" y="2912123"/>
              <a:ext cx="2" cy="277145"/>
            </a:xfrm>
            <a:prstGeom prst="straightConnector1">
              <a:avLst/>
            </a:prstGeom>
            <a:noFill/>
            <a:ln w="6350" cap="flat" cmpd="sng" algn="ctr">
              <a:solidFill>
                <a:srgbClr val="4472C4"/>
              </a:solidFill>
              <a:prstDash val="solid"/>
              <a:miter lim="800000"/>
              <a:tailEnd type="triangle"/>
            </a:ln>
            <a:effectLst/>
          </p:spPr>
        </p:cxnSp>
        <p:sp>
          <p:nvSpPr>
            <p:cNvPr id="23" name="文本框 22">
              <a:extLst>
                <a:ext uri="{FF2B5EF4-FFF2-40B4-BE49-F238E27FC236}">
                  <a16:creationId xmlns:a16="http://schemas.microsoft.com/office/drawing/2014/main" id="{C91EF988-1E27-4947-A5F9-F5D97ED2685A}"/>
                </a:ext>
              </a:extLst>
            </p:cNvPr>
            <p:cNvSpPr txBox="1"/>
            <p:nvPr/>
          </p:nvSpPr>
          <p:spPr>
            <a:xfrm>
              <a:off x="8270146" y="2877531"/>
              <a:ext cx="1721946" cy="2898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video regeneration</a:t>
              </a:r>
              <a:endParaRPr kumimoji="0" lang="zh-CN" altLang="en-US" sz="16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椭圆 23">
              <a:extLst>
                <a:ext uri="{FF2B5EF4-FFF2-40B4-BE49-F238E27FC236}">
                  <a16:creationId xmlns:a16="http://schemas.microsoft.com/office/drawing/2014/main" id="{1A698115-D7FD-451E-A8DC-B6AED262F40C}"/>
                </a:ext>
              </a:extLst>
            </p:cNvPr>
            <p:cNvSpPr/>
            <p:nvPr/>
          </p:nvSpPr>
          <p:spPr>
            <a:xfrm>
              <a:off x="7663906" y="893851"/>
              <a:ext cx="1124536" cy="1150705"/>
            </a:xfrm>
            <a:prstGeom prst="ellips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Output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File</a:t>
              </a:r>
              <a:endParaRPr kumimoji="0" lang="zh-CN" altLang="en-US" sz="1600" b="1"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6F6B2C59-84B9-4FE5-9544-CC7DD57C898F}"/>
                </a:ext>
              </a:extLst>
            </p:cNvPr>
            <p:cNvCxnSpPr>
              <a:stCxn id="21" idx="0"/>
              <a:endCxn id="24" idx="4"/>
            </p:cNvCxnSpPr>
            <p:nvPr/>
          </p:nvCxnSpPr>
          <p:spPr>
            <a:xfrm flipV="1">
              <a:off x="8226174" y="2044556"/>
              <a:ext cx="0" cy="300251"/>
            </a:xfrm>
            <a:prstGeom prst="straightConnector1">
              <a:avLst/>
            </a:prstGeom>
            <a:noFill/>
            <a:ln w="6350" cap="flat" cmpd="sng" algn="ctr">
              <a:solidFill>
                <a:srgbClr val="4472C4"/>
              </a:solidFill>
              <a:prstDash val="solid"/>
              <a:miter lim="800000"/>
              <a:tailEnd type="triangle"/>
            </a:ln>
            <a:effectLst/>
          </p:spPr>
        </p:cxnSp>
      </p:grpSp>
      <p:sp>
        <p:nvSpPr>
          <p:cNvPr id="26" name="文本框 25">
            <a:extLst>
              <a:ext uri="{FF2B5EF4-FFF2-40B4-BE49-F238E27FC236}">
                <a16:creationId xmlns:a16="http://schemas.microsoft.com/office/drawing/2014/main" id="{2121FA12-ED67-4426-A77F-27CB81BF39FB}"/>
              </a:ext>
            </a:extLst>
          </p:cNvPr>
          <p:cNvSpPr txBox="1"/>
          <p:nvPr/>
        </p:nvSpPr>
        <p:spPr>
          <a:xfrm>
            <a:off x="683135" y="934746"/>
            <a:ext cx="2608406"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System Pipeline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5122" name="Picture 2" descr="FIFA 2022 World Cup: Which nations have qualified and when does it start? |  Sportingnews">
            <a:extLst>
              <a:ext uri="{FF2B5EF4-FFF2-40B4-BE49-F238E27FC236}">
                <a16:creationId xmlns:a16="http://schemas.microsoft.com/office/drawing/2014/main" id="{3CEBB0F6-1E0B-4690-AA27-210D7C0DD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819" y="1771333"/>
            <a:ext cx="1943865" cy="1093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1746242"/>
      </p:ext>
    </p:extLst>
  </p:cSld>
  <p:clrMapOvr>
    <a:masterClrMapping/>
  </p:clrMapOvr>
</p:sld>
</file>

<file path=ppt/theme/theme1.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gl3mqvxn">
      <a:majorFont>
        <a:latin typeface="Arial"/>
        <a:ea typeface="华文楷体"/>
        <a:cs typeface=""/>
      </a:majorFont>
      <a:minorFont>
        <a:latin typeface="Arial"/>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1258</Words>
  <Application>Microsoft Office PowerPoint</Application>
  <PresentationFormat>宽屏</PresentationFormat>
  <Paragraphs>145</Paragraphs>
  <Slides>19</Slides>
  <Notes>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6" baseType="lpstr">
      <vt:lpstr>等线</vt:lpstr>
      <vt:lpstr>楷体</vt:lpstr>
      <vt:lpstr>Arial</vt:lpstr>
      <vt:lpstr>Segoe UI Light</vt:lpstr>
      <vt:lpstr>Times New Roman</vt:lpstr>
      <vt:lpstr>1_Office 主题​​</vt:lpstr>
      <vt:lpstr>Formula</vt:lpstr>
      <vt:lpstr>数字图像处理大作业 运动员行为识别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qiyu</dc:creator>
  <cp:lastModifiedBy>陆 徐东</cp:lastModifiedBy>
  <cp:revision>247</cp:revision>
  <dcterms:created xsi:type="dcterms:W3CDTF">2021-11-07T14:34:19Z</dcterms:created>
  <dcterms:modified xsi:type="dcterms:W3CDTF">2021-12-25T09:53:15Z</dcterms:modified>
</cp:coreProperties>
</file>